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bookmarkIdSeed="43">
  <p:sldMasterIdLst>
    <p:sldMasterId id="2147483648"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6" autoAdjust="0"/>
    <p:restoredTop sz="92530" autoAdjust="0"/>
  </p:normalViewPr>
  <p:slideViewPr>
    <p:cSldViewPr snapToGrid="0">
      <p:cViewPr varScale="1">
        <p:scale>
          <a:sx n="70" d="100"/>
          <a:sy n="70" d="100"/>
        </p:scale>
        <p:origin x="4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CEC6D1-5F87-4FA8-83F1-9F667418A273}" type="datetimeFigureOut">
              <a:rPr lang="en-US" smtClean="0"/>
              <a:t>7/7/2014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7BCF1C-0E4E-41B0-B4DC-98C40E9244F3}" type="slidenum">
              <a:rPr lang="en-US" smtClean="0"/>
              <a:t>‹#›</a:t>
            </a:fld>
            <a:endParaRPr lang="en-US"/>
          </a:p>
        </p:txBody>
      </p:sp>
    </p:spTree>
    <p:extLst>
      <p:ext uri="{BB962C8B-B14F-4D97-AF65-F5344CB8AC3E}">
        <p14:creationId xmlns:p14="http://schemas.microsoft.com/office/powerpoint/2010/main" val="321267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7BCF1C-0E4E-41B0-B4DC-98C40E9244F3}" type="slidenum">
              <a:rPr lang="en-US" smtClean="0"/>
              <a:t>1</a:t>
            </a:fld>
            <a:endParaRPr lang="en-US"/>
          </a:p>
        </p:txBody>
      </p:sp>
    </p:spTree>
    <p:extLst>
      <p:ext uri="{BB962C8B-B14F-4D97-AF65-F5344CB8AC3E}">
        <p14:creationId xmlns:p14="http://schemas.microsoft.com/office/powerpoint/2010/main" val="874055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7BCF1C-0E4E-41B0-B4DC-98C40E9244F3}" type="slidenum">
              <a:rPr lang="en-US" smtClean="0"/>
              <a:t>34</a:t>
            </a:fld>
            <a:endParaRPr lang="en-US"/>
          </a:p>
        </p:txBody>
      </p:sp>
    </p:spTree>
    <p:extLst>
      <p:ext uri="{BB962C8B-B14F-4D97-AF65-F5344CB8AC3E}">
        <p14:creationId xmlns:p14="http://schemas.microsoft.com/office/powerpoint/2010/main" val="117559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F366B17-CAC1-48E4-BEAA-334C4753A162}" type="datetime1">
              <a:rPr lang="en-US" smtClean="0"/>
              <a:t>7/7/2014</a:t>
            </a:fld>
            <a:endParaRPr lang="en-US" dirty="0"/>
          </a:p>
        </p:txBody>
      </p:sp>
      <p:sp>
        <p:nvSpPr>
          <p:cNvPr id="5" name="Footer Placeholder 4"/>
          <p:cNvSpPr>
            <a:spLocks noGrp="1"/>
          </p:cNvSpPr>
          <p:nvPr>
            <p:ph type="ftr" sz="quarter" idx="11"/>
          </p:nvPr>
        </p:nvSpPr>
        <p:spPr/>
        <p:txBody>
          <a:bodyPr/>
          <a:lstStyle/>
          <a:p>
            <a:r>
              <a:rPr lang="en-US" smtClean="0"/>
              <a:t>Multimedijalni sistemi</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5259D7-3686-449C-9097-B62D8A288938}" type="datetime1">
              <a:rPr lang="en-US" smtClean="0"/>
              <a:t>7/7/2014</a:t>
            </a:fld>
            <a:endParaRPr lang="en-US" dirty="0"/>
          </a:p>
        </p:txBody>
      </p:sp>
      <p:sp>
        <p:nvSpPr>
          <p:cNvPr id="5" name="Footer Placeholder 4"/>
          <p:cNvSpPr>
            <a:spLocks noGrp="1"/>
          </p:cNvSpPr>
          <p:nvPr>
            <p:ph type="ftr" sz="quarter" idx="11"/>
          </p:nvPr>
        </p:nvSpPr>
        <p:spPr/>
        <p:txBody>
          <a:bodyPr/>
          <a:lstStyle/>
          <a:p>
            <a:r>
              <a:rPr lang="en-US" smtClean="0"/>
              <a:t>Multimedijalni sistemi</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14E8FA7-6019-4A58-BADB-54C5C009FA2A}" type="datetime1">
              <a:rPr lang="en-US" smtClean="0"/>
              <a:t>7/7/2014</a:t>
            </a:fld>
            <a:endParaRPr lang="en-US" dirty="0"/>
          </a:p>
        </p:txBody>
      </p:sp>
      <p:sp>
        <p:nvSpPr>
          <p:cNvPr id="5" name="Footer Placeholder 4"/>
          <p:cNvSpPr>
            <a:spLocks noGrp="1"/>
          </p:cNvSpPr>
          <p:nvPr>
            <p:ph type="ftr" sz="quarter" idx="11"/>
          </p:nvPr>
        </p:nvSpPr>
        <p:spPr/>
        <p:txBody>
          <a:bodyPr/>
          <a:lstStyle/>
          <a:p>
            <a:r>
              <a:rPr lang="en-US" smtClean="0"/>
              <a:t>Multimedijalni sistemi</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8669D2A-2F90-4BEE-A4DA-68F6F7D167C5}" type="datetime1">
              <a:rPr lang="en-US" smtClean="0"/>
              <a:t>7/7/2014</a:t>
            </a:fld>
            <a:endParaRPr lang="en-US" dirty="0"/>
          </a:p>
        </p:txBody>
      </p:sp>
      <p:sp>
        <p:nvSpPr>
          <p:cNvPr id="5" name="Footer Placeholder 4"/>
          <p:cNvSpPr>
            <a:spLocks noGrp="1"/>
          </p:cNvSpPr>
          <p:nvPr>
            <p:ph type="ftr" sz="quarter" idx="11"/>
          </p:nvPr>
        </p:nvSpPr>
        <p:spPr/>
        <p:txBody>
          <a:bodyPr/>
          <a:lstStyle/>
          <a:p>
            <a:r>
              <a:rPr lang="en-US" smtClean="0"/>
              <a:t>Multimedijalni sistemi</a:t>
            </a:r>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4BCF6E-2D12-4A41-93B7-875B7D5899E4}" type="datetime1">
              <a:rPr lang="en-US" smtClean="0"/>
              <a:t>7/7/2014</a:t>
            </a:fld>
            <a:endParaRPr lang="en-US" dirty="0"/>
          </a:p>
        </p:txBody>
      </p:sp>
      <p:sp>
        <p:nvSpPr>
          <p:cNvPr id="5" name="Footer Placeholder 4"/>
          <p:cNvSpPr>
            <a:spLocks noGrp="1"/>
          </p:cNvSpPr>
          <p:nvPr>
            <p:ph type="ftr" sz="quarter" idx="11"/>
          </p:nvPr>
        </p:nvSpPr>
        <p:spPr/>
        <p:txBody>
          <a:bodyPr/>
          <a:lstStyle/>
          <a:p>
            <a:r>
              <a:rPr lang="en-US" smtClean="0"/>
              <a:t>Multimedijalni sistemi</a:t>
            </a:r>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A52AA5-9D77-41C9-B2FC-F12400E76E66}" type="datetime1">
              <a:rPr lang="en-US" smtClean="0"/>
              <a:t>7/7/2014</a:t>
            </a:fld>
            <a:endParaRPr lang="en-US" dirty="0"/>
          </a:p>
        </p:txBody>
      </p:sp>
      <p:sp>
        <p:nvSpPr>
          <p:cNvPr id="6" name="Footer Placeholder 5"/>
          <p:cNvSpPr>
            <a:spLocks noGrp="1"/>
          </p:cNvSpPr>
          <p:nvPr>
            <p:ph type="ftr" sz="quarter" idx="11"/>
          </p:nvPr>
        </p:nvSpPr>
        <p:spPr/>
        <p:txBody>
          <a:bodyPr/>
          <a:lstStyle/>
          <a:p>
            <a:r>
              <a:rPr lang="en-US" smtClean="0"/>
              <a:t>Multimedijalni sistemi</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6A0249C-DE15-4F8D-8151-D52D1DF507E1}" type="datetime1">
              <a:rPr lang="en-US" smtClean="0"/>
              <a:t>7/7/2014</a:t>
            </a:fld>
            <a:endParaRPr lang="en-US" dirty="0"/>
          </a:p>
        </p:txBody>
      </p:sp>
      <p:sp>
        <p:nvSpPr>
          <p:cNvPr id="8" name="Footer Placeholder 7"/>
          <p:cNvSpPr>
            <a:spLocks noGrp="1"/>
          </p:cNvSpPr>
          <p:nvPr>
            <p:ph type="ftr" sz="quarter" idx="11"/>
          </p:nvPr>
        </p:nvSpPr>
        <p:spPr/>
        <p:txBody>
          <a:bodyPr/>
          <a:lstStyle/>
          <a:p>
            <a:r>
              <a:rPr lang="en-US" smtClean="0"/>
              <a:t>Multimedijalni sistemi</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C37DF76-275D-4695-BD35-C8D1C4167F0A}" type="datetime1">
              <a:rPr lang="en-US" smtClean="0"/>
              <a:t>7/7/2014</a:t>
            </a:fld>
            <a:endParaRPr lang="en-US" dirty="0"/>
          </a:p>
        </p:txBody>
      </p:sp>
      <p:sp>
        <p:nvSpPr>
          <p:cNvPr id="4" name="Footer Placeholder 3"/>
          <p:cNvSpPr>
            <a:spLocks noGrp="1"/>
          </p:cNvSpPr>
          <p:nvPr>
            <p:ph type="ftr" sz="quarter" idx="11"/>
          </p:nvPr>
        </p:nvSpPr>
        <p:spPr/>
        <p:txBody>
          <a:bodyPr/>
          <a:lstStyle/>
          <a:p>
            <a:r>
              <a:rPr lang="en-US" smtClean="0"/>
              <a:t>Multimedijalni sistemi</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B6AFA82-8D88-4356-999F-A207B430331F}" type="datetime1">
              <a:rPr lang="en-US" smtClean="0"/>
              <a:t>7/7/2014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Multimedijalni sistemi</a:t>
            </a:r>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5B3E0E7-E174-4E5F-96FD-E05B7B60E2B6}" type="datetime1">
              <a:rPr lang="en-US" smtClean="0"/>
              <a:t>7/7/2014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smtClean="0"/>
              <a:t>Multimedijalni sistemi</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4D57FA-B4B5-47A5-90BC-4BFCD685AF0E}" type="datetime1">
              <a:rPr lang="en-US" smtClean="0"/>
              <a:t>7/7/2014</a:t>
            </a:fld>
            <a:endParaRPr lang="en-US" dirty="0"/>
          </a:p>
        </p:txBody>
      </p:sp>
      <p:sp>
        <p:nvSpPr>
          <p:cNvPr id="6" name="Footer Placeholder 5"/>
          <p:cNvSpPr>
            <a:spLocks noGrp="1"/>
          </p:cNvSpPr>
          <p:nvPr>
            <p:ph type="ftr" sz="quarter" idx="11"/>
          </p:nvPr>
        </p:nvSpPr>
        <p:spPr/>
        <p:txBody>
          <a:bodyPr/>
          <a:lstStyle/>
          <a:p>
            <a:r>
              <a:rPr lang="en-US" smtClean="0"/>
              <a:t>Multimedijalni sistemi</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F9AC4D4-ABBE-406B-AE88-FBBADDE99176}" type="datetime1">
              <a:rPr lang="en-US" smtClean="0"/>
              <a:t>7/7/2014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Multimedijalni sistemi</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4.wmf"/></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4.jpg"/><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7.jpg"/></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0.wmf"/></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sr-Latn-RS" sz="2700" dirty="0"/>
              <a:t>UNIVERZITET U BEOGRADU</a:t>
            </a:r>
            <a:r>
              <a:rPr lang="en-US" sz="2700" dirty="0"/>
              <a:t/>
            </a:r>
            <a:br>
              <a:rPr lang="en-US" sz="2700" dirty="0"/>
            </a:br>
            <a:r>
              <a:rPr lang="sr-Latn-RS" sz="2700" dirty="0"/>
              <a:t>ELEKTROTEHNIČKI </a:t>
            </a:r>
            <a:r>
              <a:rPr lang="sr-Latn-RS" sz="2700" dirty="0" smtClean="0"/>
              <a:t>FAKULTET</a:t>
            </a:r>
            <a:r>
              <a:rPr lang="en-US" sz="2700" dirty="0" smtClean="0"/>
              <a:t/>
            </a:r>
            <a:br>
              <a:rPr lang="en-US" sz="2700" dirty="0" smtClean="0"/>
            </a:br>
            <a:r>
              <a:rPr lang="en-US" sz="2700" dirty="0" smtClean="0"/>
              <a:t/>
            </a:r>
            <a:br>
              <a:rPr lang="en-US" sz="2700" dirty="0" smtClean="0"/>
            </a:br>
            <a:r>
              <a:rPr lang="en-US" sz="2700" dirty="0"/>
              <a:t/>
            </a:r>
            <a:br>
              <a:rPr lang="en-US" sz="2700" dirty="0"/>
            </a:br>
            <a:r>
              <a:rPr lang="sr-Latn-RS" sz="3100" b="1" dirty="0" smtClean="0"/>
              <a:t>OBRADA </a:t>
            </a:r>
            <a:r>
              <a:rPr lang="sr-Latn-RS" sz="3100" b="1" dirty="0"/>
              <a:t>SLIKA NA ANDROID OPERATIVNOM SISTEMU</a:t>
            </a:r>
            <a:r>
              <a:rPr lang="en-US" dirty="0"/>
              <a:t/>
            </a:r>
            <a:br>
              <a:rPr lang="en-US" dirty="0"/>
            </a:br>
            <a:r>
              <a:rPr lang="en-US" dirty="0"/>
              <a:t/>
            </a:r>
            <a:br>
              <a:rPr lang="en-US" dirty="0"/>
            </a:br>
            <a:endParaRPr lang="en-US" dirty="0"/>
          </a:p>
        </p:txBody>
      </p:sp>
      <p:sp>
        <p:nvSpPr>
          <p:cNvPr id="3" name="Subtitle 2"/>
          <p:cNvSpPr>
            <a:spLocks noGrp="1"/>
          </p:cNvSpPr>
          <p:nvPr>
            <p:ph type="subTitle" idx="1"/>
          </p:nvPr>
        </p:nvSpPr>
        <p:spPr/>
        <p:txBody>
          <a:bodyPr>
            <a:normAutofit fontScale="62500" lnSpcReduction="20000"/>
          </a:bodyPr>
          <a:lstStyle/>
          <a:p>
            <a:r>
              <a:rPr lang="sr-Cyrl-RS" dirty="0">
                <a:solidFill>
                  <a:schemeClr val="tx1"/>
                </a:solidFill>
              </a:rPr>
              <a:t>Mentor</a:t>
            </a:r>
            <a:r>
              <a:rPr lang="sr-Latn-RS" dirty="0">
                <a:solidFill>
                  <a:schemeClr val="tx1"/>
                </a:solidFill>
              </a:rPr>
              <a:t>:                                                                          </a:t>
            </a:r>
            <a:r>
              <a:rPr lang="en-US" dirty="0" smtClean="0">
                <a:solidFill>
                  <a:schemeClr val="tx1"/>
                </a:solidFill>
              </a:rPr>
              <a:t>	    </a:t>
            </a:r>
            <a:r>
              <a:rPr lang="sr-Latn-RS" dirty="0" smtClean="0">
                <a:solidFill>
                  <a:schemeClr val="tx1"/>
                </a:solidFill>
              </a:rPr>
              <a:t>Studenti</a:t>
            </a:r>
            <a:r>
              <a:rPr lang="sr-Latn-RS" dirty="0">
                <a:solidFill>
                  <a:schemeClr val="tx1"/>
                </a:solidFill>
              </a:rPr>
              <a:t>:           </a:t>
            </a:r>
            <a:endParaRPr lang="en-US" dirty="0">
              <a:solidFill>
                <a:schemeClr val="tx1"/>
              </a:solidFill>
            </a:endParaRPr>
          </a:p>
          <a:p>
            <a:r>
              <a:rPr lang="sr-Latn-RS" dirty="0">
                <a:solidFill>
                  <a:schemeClr val="tx1"/>
                </a:solidFill>
              </a:rPr>
              <a:t>dr Irini </a:t>
            </a:r>
            <a:r>
              <a:rPr lang="sr-Latn-RS" dirty="0" smtClean="0">
                <a:solidFill>
                  <a:schemeClr val="tx1"/>
                </a:solidFill>
              </a:rPr>
              <a:t>Reljin,</a:t>
            </a:r>
            <a:r>
              <a:rPr lang="en-US" dirty="0" smtClean="0">
                <a:solidFill>
                  <a:schemeClr val="tx1"/>
                </a:solidFill>
              </a:rPr>
              <a:t> </a:t>
            </a:r>
            <a:r>
              <a:rPr lang="sr-Latn-RS" dirty="0" smtClean="0">
                <a:solidFill>
                  <a:schemeClr val="tx1"/>
                </a:solidFill>
              </a:rPr>
              <a:t>prof</a:t>
            </a:r>
            <a:r>
              <a:rPr lang="sr-Latn-RS" dirty="0">
                <a:solidFill>
                  <a:schemeClr val="tx1"/>
                </a:solidFill>
              </a:rPr>
              <a:t>.</a:t>
            </a:r>
            <a:r>
              <a:rPr lang="sr-Cyrl-RS" dirty="0">
                <a:solidFill>
                  <a:schemeClr val="tx1"/>
                </a:solidFill>
              </a:rPr>
              <a:t>					    </a:t>
            </a:r>
            <a:r>
              <a:rPr lang="sr-Cyrl-RS" dirty="0" smtClean="0">
                <a:solidFill>
                  <a:schemeClr val="tx1"/>
                </a:solidFill>
              </a:rPr>
              <a:t>Sofija </a:t>
            </a:r>
            <a:r>
              <a:rPr lang="sr-Cyrl-RS" dirty="0">
                <a:solidFill>
                  <a:schemeClr val="tx1"/>
                </a:solidFill>
              </a:rPr>
              <a:t>Purić, dipl. ing.</a:t>
            </a:r>
            <a:endParaRPr lang="en-US" dirty="0">
              <a:solidFill>
                <a:schemeClr val="tx1"/>
              </a:solidFill>
            </a:endParaRPr>
          </a:p>
          <a:p>
            <a:r>
              <a:rPr lang="sr-Latn-RS" dirty="0">
                <a:solidFill>
                  <a:schemeClr val="tx1"/>
                </a:solidFill>
              </a:rPr>
              <a:t>							</a:t>
            </a:r>
            <a:r>
              <a:rPr lang="sr-Latn-RS" dirty="0" smtClean="0">
                <a:solidFill>
                  <a:schemeClr val="tx1"/>
                </a:solidFill>
              </a:rPr>
              <a:t>   </a:t>
            </a:r>
            <a:r>
              <a:rPr lang="en-US" dirty="0" smtClean="0">
                <a:solidFill>
                  <a:schemeClr val="tx1"/>
                </a:solidFill>
              </a:rPr>
              <a:t> </a:t>
            </a:r>
            <a:r>
              <a:rPr lang="sr-Latn-RS" dirty="0" smtClean="0">
                <a:solidFill>
                  <a:schemeClr val="tx1"/>
                </a:solidFill>
              </a:rPr>
              <a:t>Milan </a:t>
            </a:r>
            <a:r>
              <a:rPr lang="sr-Latn-RS" dirty="0">
                <a:solidFill>
                  <a:schemeClr val="tx1"/>
                </a:solidFill>
              </a:rPr>
              <a:t>Mladenović, dipl. ing.</a:t>
            </a:r>
            <a:endParaRPr lang="en-US" dirty="0">
              <a:solidFill>
                <a:schemeClr val="tx1"/>
              </a:solidFill>
            </a:endParaRPr>
          </a:p>
          <a:p>
            <a:endParaRPr lang="en-US" dirty="0"/>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9536430" y="758952"/>
            <a:ext cx="1619250" cy="1695450"/>
          </a:xfrm>
          <a:prstGeom prst="rect">
            <a:avLst/>
          </a:prstGeom>
        </p:spPr>
      </p:pic>
    </p:spTree>
    <p:extLst>
      <p:ext uri="{BB962C8B-B14F-4D97-AF65-F5344CB8AC3E}">
        <p14:creationId xmlns:p14="http://schemas.microsoft.com/office/powerpoint/2010/main" val="221505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2400" b="1" dirty="0" smtClean="0"/>
              <a:t>Contrast filter</a:t>
            </a:r>
            <a:r>
              <a:rPr lang="en-US" b="1" dirty="0"/>
              <a:t/>
            </a:r>
            <a:br>
              <a:rPr lang="en-US" b="1" dirty="0"/>
            </a:br>
            <a:endParaRPr lang="en-US" dirty="0"/>
          </a:p>
        </p:txBody>
      </p:sp>
      <p:sp>
        <p:nvSpPr>
          <p:cNvPr id="3" name="Content Placeholder 2"/>
          <p:cNvSpPr>
            <a:spLocks noGrp="1"/>
          </p:cNvSpPr>
          <p:nvPr>
            <p:ph idx="1"/>
          </p:nvPr>
        </p:nvSpPr>
        <p:spPr>
          <a:xfrm>
            <a:off x="1097280" y="1845734"/>
            <a:ext cx="10058400" cy="4031191"/>
          </a:xfrm>
        </p:spPr>
        <p:txBody>
          <a:bodyPr>
            <a:normAutofit/>
          </a:bodyPr>
          <a:lstStyle/>
          <a:p>
            <a:pPr algn="just"/>
            <a:r>
              <a:rPr lang="sr-Latn-RS" dirty="0"/>
              <a:t>Kontrast u fotografiji predstavlja razliku između tamnih i svetlih nijansi slike. </a:t>
            </a:r>
            <a:endParaRPr lang="sr-Latn-RS" dirty="0" smtClean="0"/>
          </a:p>
          <a:p>
            <a:pPr algn="just"/>
            <a:r>
              <a:rPr lang="sr-Latn-RS" dirty="0" smtClean="0"/>
              <a:t>Smanjivanjem </a:t>
            </a:r>
            <a:r>
              <a:rPr lang="sr-Latn-RS" dirty="0"/>
              <a:t>kontrast faktora (</a:t>
            </a:r>
            <a:r>
              <a:rPr lang="sr-Latn-RS" i="1" dirty="0"/>
              <a:t>scale</a:t>
            </a:r>
            <a:r>
              <a:rPr lang="sr-Latn-RS" dirty="0"/>
              <a:t>) svetlije nijanse slike postaju tamne, dok tamnije nijanse slike postaju svetlije. </a:t>
            </a:r>
            <a:endParaRPr lang="sr-Latn-RS" dirty="0" smtClean="0"/>
          </a:p>
          <a:p>
            <a:pPr algn="just"/>
            <a:r>
              <a:rPr lang="sr-Latn-RS" dirty="0"/>
              <a:t>Pojačavanje kontrast faktora radi obrnutu stvar, dakle tamnije nijanse postaju još tamnije, dok svetlije postaju još svetlije. </a:t>
            </a:r>
            <a:endParaRPr lang="sr-Latn-RS" dirty="0" smtClean="0"/>
          </a:p>
          <a:p>
            <a:pPr algn="just"/>
            <a:r>
              <a:rPr lang="sr-Latn-RS" dirty="0" smtClean="0"/>
              <a:t>Maksimalnim </a:t>
            </a:r>
            <a:r>
              <a:rPr lang="sr-Latn-RS" dirty="0"/>
              <a:t>pojačanjem kontrast faktora slika postaje crno bela</a:t>
            </a:r>
            <a:r>
              <a:rPr lang="sr-Latn-RS" dirty="0" smtClean="0"/>
              <a:t>.</a:t>
            </a:r>
          </a:p>
          <a:p>
            <a:pPr algn="just"/>
            <a:r>
              <a:rPr lang="sr-Latn-RS" dirty="0"/>
              <a:t>Filter prihvata sliku kao prvi argument i </a:t>
            </a:r>
            <a:r>
              <a:rPr lang="sr-Latn-RS" i="1" dirty="0"/>
              <a:t>scale</a:t>
            </a:r>
            <a:r>
              <a:rPr lang="sr-Latn-RS" dirty="0"/>
              <a:t> faktor koji predstavlja realan broj između </a:t>
            </a:r>
            <a:r>
              <a:rPr lang="sr-Latn-RS" i="1" dirty="0"/>
              <a:t>-100</a:t>
            </a:r>
            <a:r>
              <a:rPr lang="sr-Latn-RS" dirty="0"/>
              <a:t> i </a:t>
            </a:r>
            <a:r>
              <a:rPr lang="sr-Latn-RS" i="1" dirty="0"/>
              <a:t>100</a:t>
            </a:r>
            <a:r>
              <a:rPr lang="sr-Latn-RS" i="1" dirty="0" smtClean="0"/>
              <a:t>.</a:t>
            </a:r>
          </a:p>
          <a:p>
            <a:pPr algn="just"/>
            <a:r>
              <a:rPr lang="sr-Latn-RS" dirty="0"/>
              <a:t>Zatim se vrši obilazak matrice i za svaki piksel određuje njegova nova vrednost tako što se prvo za svaku komponentu </a:t>
            </a:r>
            <a:r>
              <a:rPr lang="sr-Latn-RS" i="1" dirty="0"/>
              <a:t>RGB</a:t>
            </a:r>
            <a:r>
              <a:rPr lang="sr-Latn-RS" dirty="0"/>
              <a:t> posebno oduzme </a:t>
            </a:r>
            <a:r>
              <a:rPr lang="sr-Latn-RS" i="1" dirty="0"/>
              <a:t>126,</a:t>
            </a:r>
            <a:r>
              <a:rPr lang="sr-Latn-RS" dirty="0"/>
              <a:t> pomnoži sa </a:t>
            </a:r>
            <a:r>
              <a:rPr lang="sr-Latn-RS" i="1" dirty="0"/>
              <a:t>scale</a:t>
            </a:r>
            <a:r>
              <a:rPr lang="sr-Latn-RS" dirty="0"/>
              <a:t> faktorom i onda doda 126</a:t>
            </a:r>
            <a:r>
              <a:rPr lang="sr-Latn-RS" dirty="0" smtClean="0"/>
              <a:t>. Zatim se novodobijena vrednost normalizuje u granicama od </a:t>
            </a:r>
            <a:r>
              <a:rPr lang="sr-Latn-RS" i="1" dirty="0" smtClean="0"/>
              <a:t>0</a:t>
            </a:r>
            <a:r>
              <a:rPr lang="sr-Latn-RS" dirty="0" smtClean="0"/>
              <a:t> do </a:t>
            </a:r>
            <a:r>
              <a:rPr lang="sr-Latn-RS" i="1" dirty="0" smtClean="0"/>
              <a:t>255.</a:t>
            </a:r>
          </a:p>
        </p:txBody>
      </p:sp>
      <p:sp>
        <p:nvSpPr>
          <p:cNvPr id="8" name="Slide Number Placeholder 7"/>
          <p:cNvSpPr>
            <a:spLocks noGrp="1"/>
          </p:cNvSpPr>
          <p:nvPr>
            <p:ph type="sldNum" sz="quarter" idx="12"/>
          </p:nvPr>
        </p:nvSpPr>
        <p:spPr/>
        <p:txBody>
          <a:bodyPr/>
          <a:lstStyle/>
          <a:p>
            <a:fld id="{4CE482DC-2269-4F26-9D2A-7E44B1A4CD85}" type="slidenum">
              <a:rPr lang="en-US" smtClean="0"/>
              <a:t>10</a:t>
            </a:fld>
            <a:endParaRPr lang="en-US" dirty="0"/>
          </a:p>
        </p:txBody>
      </p:sp>
      <p:sp>
        <p:nvSpPr>
          <p:cNvPr id="9" name="Footer Placeholder 8"/>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1210198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2">
            <a:extLst>
              <a:ext uri="{28A0092B-C50C-407E-A947-70E740481C1C}">
                <a14:useLocalDpi xmlns:a14="http://schemas.microsoft.com/office/drawing/2010/main" val="0"/>
              </a:ext>
            </a:extLst>
          </a:blip>
          <a:stretch>
            <a:fillRect/>
          </a:stretch>
        </p:blipFill>
        <p:spPr>
          <a:xfrm>
            <a:off x="6885431" y="1959144"/>
            <a:ext cx="4271713" cy="2468880"/>
          </a:xfrm>
          <a:prstGeom prst="rect">
            <a:avLst/>
          </a:prstGeom>
        </p:spPr>
      </p:pic>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1249679" y="1959144"/>
            <a:ext cx="4271713" cy="2468880"/>
          </a:xfrm>
          <a:prstGeom prst="rect">
            <a:avLst/>
          </a:prstGeom>
        </p:spPr>
      </p:pic>
      <p:sp>
        <p:nvSpPr>
          <p:cNvPr id="2" name="Title 1"/>
          <p:cNvSpPr>
            <a:spLocks noGrp="1"/>
          </p:cNvSpPr>
          <p:nvPr>
            <p:ph type="title"/>
          </p:nvPr>
        </p:nvSpPr>
        <p:spPr/>
        <p:txBody>
          <a:bodyPr/>
          <a:lstStyle/>
          <a:p>
            <a:pPr lvl="0"/>
            <a:r>
              <a:rPr lang="sr-Latn-RS" sz="2400" b="1" dirty="0" smtClean="0"/>
              <a:t>Contrast filter</a:t>
            </a:r>
            <a:r>
              <a:rPr lang="en-US" b="1" dirty="0"/>
              <a:t/>
            </a:r>
            <a:br>
              <a:rPr lang="en-US" b="1" dirty="0"/>
            </a:br>
            <a:endParaRPr lang="en-US" dirty="0"/>
          </a:p>
        </p:txBody>
      </p:sp>
      <p:sp>
        <p:nvSpPr>
          <p:cNvPr id="8" name="Text Box 330"/>
          <p:cNvSpPr txBox="1"/>
          <p:nvPr/>
        </p:nvSpPr>
        <p:spPr>
          <a:xfrm>
            <a:off x="2145665" y="4519464"/>
            <a:ext cx="2166620"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Originalna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pre </a:t>
            </a: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primene kontrast filtera</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338"/>
          <p:cNvSpPr txBox="1"/>
          <p:nvPr/>
        </p:nvSpPr>
        <p:spPr>
          <a:xfrm>
            <a:off x="7813040" y="4519464"/>
            <a:ext cx="2166620" cy="2769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nakon primene </a:t>
            </a: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kontrast filtera sa scale faktorom 50</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Slide Number Placeholder 6"/>
          <p:cNvSpPr>
            <a:spLocks noGrp="1"/>
          </p:cNvSpPr>
          <p:nvPr>
            <p:ph type="sldNum" sz="quarter" idx="12"/>
          </p:nvPr>
        </p:nvSpPr>
        <p:spPr/>
        <p:txBody>
          <a:bodyPr/>
          <a:lstStyle/>
          <a:p>
            <a:fld id="{4CE482DC-2269-4F26-9D2A-7E44B1A4CD85}" type="slidenum">
              <a:rPr lang="en-US" smtClean="0"/>
              <a:t>11</a:t>
            </a:fld>
            <a:endParaRPr lang="en-US" dirty="0"/>
          </a:p>
        </p:txBody>
      </p:sp>
      <p:sp>
        <p:nvSpPr>
          <p:cNvPr id="12" name="Footer Placeholder 11"/>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275999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2400" b="1" dirty="0" smtClean="0"/>
              <a:t>Flip vertical filter</a:t>
            </a:r>
            <a:r>
              <a:rPr lang="en-US" b="1" dirty="0"/>
              <a:t/>
            </a:r>
            <a:br>
              <a:rPr lang="en-US" b="1" dirty="0"/>
            </a:br>
            <a:endParaRPr lang="en-US" dirty="0"/>
          </a:p>
        </p:txBody>
      </p:sp>
      <p:sp>
        <p:nvSpPr>
          <p:cNvPr id="3" name="Content Placeholder 2"/>
          <p:cNvSpPr>
            <a:spLocks noGrp="1"/>
          </p:cNvSpPr>
          <p:nvPr>
            <p:ph idx="1"/>
          </p:nvPr>
        </p:nvSpPr>
        <p:spPr>
          <a:xfrm>
            <a:off x="1097280" y="1845734"/>
            <a:ext cx="10058400" cy="4031191"/>
          </a:xfrm>
        </p:spPr>
        <p:txBody>
          <a:bodyPr>
            <a:normAutofit/>
          </a:bodyPr>
          <a:lstStyle/>
          <a:p>
            <a:pPr algn="just"/>
            <a:r>
              <a:rPr lang="sr-Latn-RS" dirty="0"/>
              <a:t>Flip vertical predstavlja filter koji postojeću zadatu sliku rotira oko </a:t>
            </a:r>
            <a:r>
              <a:rPr lang="sr-Latn-RS" i="1" dirty="0"/>
              <a:t>x</a:t>
            </a:r>
            <a:r>
              <a:rPr lang="sr-Latn-RS" dirty="0"/>
              <a:t> ose za 180 stepeni. </a:t>
            </a:r>
            <a:endParaRPr lang="sr-Latn-RS" dirty="0" smtClean="0"/>
          </a:p>
          <a:p>
            <a:pPr algn="just"/>
            <a:r>
              <a:rPr lang="sr-Latn-RS" dirty="0" smtClean="0"/>
              <a:t>Tako  </a:t>
            </a:r>
            <a:r>
              <a:rPr lang="sr-Latn-RS" dirty="0"/>
              <a:t>dobijena slika je što se intenziteta komponenti </a:t>
            </a:r>
            <a:r>
              <a:rPr lang="sr-Latn-RS" i="1" dirty="0"/>
              <a:t>RGB</a:t>
            </a:r>
            <a:r>
              <a:rPr lang="sr-Latn-RS" dirty="0"/>
              <a:t> tiče nepromenjena, ali je okrenuta naopako. </a:t>
            </a:r>
            <a:endParaRPr lang="sr-Latn-RS" dirty="0" smtClean="0"/>
          </a:p>
          <a:p>
            <a:pPr algn="just"/>
            <a:r>
              <a:rPr lang="sr-Latn-RS" dirty="0"/>
              <a:t>Filter prihvata sliku kao prvi i jedini </a:t>
            </a:r>
            <a:r>
              <a:rPr lang="sr-Latn-RS" dirty="0" smtClean="0"/>
              <a:t>argument i vrši zamenu mesta piksela na poziciji </a:t>
            </a:r>
            <a:r>
              <a:rPr lang="sr-Latn-RS" i="1" dirty="0" smtClean="0"/>
              <a:t>(i,j) </a:t>
            </a:r>
            <a:r>
              <a:rPr lang="sr-Latn-RS" dirty="0" smtClean="0"/>
              <a:t>sa odgovarajućim pikselom na poziciji </a:t>
            </a:r>
            <a:r>
              <a:rPr lang="sr-Latn-RS" i="1" dirty="0" smtClean="0"/>
              <a:t>(i, height-j-1</a:t>
            </a:r>
            <a:r>
              <a:rPr lang="sr-Latn-RS" i="1" dirty="0" smtClean="0"/>
              <a:t>).</a:t>
            </a:r>
            <a:endParaRPr lang="sr-Latn-RS" i="1" dirty="0" smtClean="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2630422" y="4018725"/>
            <a:ext cx="2888298" cy="1669600"/>
          </a:xfrm>
          <a:prstGeom prst="rect">
            <a:avLst/>
          </a:prstGeom>
        </p:spPr>
      </p:pic>
      <p:sp>
        <p:nvSpPr>
          <p:cNvPr id="9" name="Text Box 342"/>
          <p:cNvSpPr txBox="1"/>
          <p:nvPr/>
        </p:nvSpPr>
        <p:spPr>
          <a:xfrm>
            <a:off x="2986498" y="5708300"/>
            <a:ext cx="2176145" cy="2769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Originalna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pre </a:t>
            </a: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primene flip vertical filtera</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 Box 344"/>
          <p:cNvSpPr txBox="1"/>
          <p:nvPr/>
        </p:nvSpPr>
        <p:spPr>
          <a:xfrm>
            <a:off x="6272847" y="5708300"/>
            <a:ext cx="2166620"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nakon </a:t>
            </a: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primene flip vertical filtera</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p:cNvPicPr/>
          <p:nvPr/>
        </p:nvPicPr>
        <p:blipFill>
          <a:blip r:embed="rId3">
            <a:extLst>
              <a:ext uri="{28A0092B-C50C-407E-A947-70E740481C1C}">
                <a14:useLocalDpi xmlns:a14="http://schemas.microsoft.com/office/drawing/2010/main" val="0"/>
              </a:ext>
            </a:extLst>
          </a:blip>
          <a:stretch>
            <a:fillRect/>
          </a:stretch>
        </p:blipFill>
        <p:spPr>
          <a:xfrm>
            <a:off x="6021322" y="4019004"/>
            <a:ext cx="2888298" cy="1669321"/>
          </a:xfrm>
          <a:prstGeom prst="rect">
            <a:avLst/>
          </a:prstGeom>
        </p:spPr>
      </p:pic>
      <p:sp>
        <p:nvSpPr>
          <p:cNvPr id="10" name="Slide Number Placeholder 9"/>
          <p:cNvSpPr>
            <a:spLocks noGrp="1"/>
          </p:cNvSpPr>
          <p:nvPr>
            <p:ph type="sldNum" sz="quarter" idx="12"/>
          </p:nvPr>
        </p:nvSpPr>
        <p:spPr/>
        <p:txBody>
          <a:bodyPr/>
          <a:lstStyle/>
          <a:p>
            <a:fld id="{4CE482DC-2269-4F26-9D2A-7E44B1A4CD85}" type="slidenum">
              <a:rPr lang="en-US" smtClean="0"/>
              <a:t>12</a:t>
            </a:fld>
            <a:endParaRPr lang="en-US" dirty="0"/>
          </a:p>
        </p:txBody>
      </p:sp>
      <p:sp>
        <p:nvSpPr>
          <p:cNvPr id="13" name="Footer Placeholder 12"/>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349499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p:nvPr/>
        </p:nvPicPr>
        <p:blipFill>
          <a:blip r:embed="rId2">
            <a:extLst>
              <a:ext uri="{28A0092B-C50C-407E-A947-70E740481C1C}">
                <a14:useLocalDpi xmlns:a14="http://schemas.microsoft.com/office/drawing/2010/main" val="0"/>
              </a:ext>
            </a:extLst>
          </a:blip>
          <a:stretch>
            <a:fillRect/>
          </a:stretch>
        </p:blipFill>
        <p:spPr>
          <a:xfrm>
            <a:off x="6021322" y="4022655"/>
            <a:ext cx="2888298" cy="1669321"/>
          </a:xfrm>
          <a:prstGeom prst="rect">
            <a:avLst/>
          </a:prstGeom>
        </p:spPr>
      </p:pic>
      <p:sp>
        <p:nvSpPr>
          <p:cNvPr id="2" name="Title 1"/>
          <p:cNvSpPr>
            <a:spLocks noGrp="1"/>
          </p:cNvSpPr>
          <p:nvPr>
            <p:ph type="title"/>
          </p:nvPr>
        </p:nvSpPr>
        <p:spPr/>
        <p:txBody>
          <a:bodyPr/>
          <a:lstStyle/>
          <a:p>
            <a:r>
              <a:rPr lang="sr-Latn-RS" sz="2400" b="1" dirty="0" smtClean="0"/>
              <a:t>Flip horizontal filter</a:t>
            </a:r>
            <a:r>
              <a:rPr lang="en-US" b="1" dirty="0"/>
              <a:t/>
            </a:r>
            <a:br>
              <a:rPr lang="en-US" b="1" dirty="0"/>
            </a:br>
            <a:endParaRPr lang="en-US" dirty="0"/>
          </a:p>
        </p:txBody>
      </p:sp>
      <p:sp>
        <p:nvSpPr>
          <p:cNvPr id="3" name="Content Placeholder 2"/>
          <p:cNvSpPr>
            <a:spLocks noGrp="1"/>
          </p:cNvSpPr>
          <p:nvPr>
            <p:ph idx="1"/>
          </p:nvPr>
        </p:nvSpPr>
        <p:spPr>
          <a:xfrm>
            <a:off x="1097280" y="1845734"/>
            <a:ext cx="10058400" cy="4031191"/>
          </a:xfrm>
        </p:spPr>
        <p:txBody>
          <a:bodyPr>
            <a:normAutofit/>
          </a:bodyPr>
          <a:lstStyle/>
          <a:p>
            <a:pPr algn="just"/>
            <a:r>
              <a:rPr lang="sr-Latn-RS" dirty="0"/>
              <a:t>Flip </a:t>
            </a:r>
            <a:r>
              <a:rPr lang="sr-Latn-RS" dirty="0" smtClean="0"/>
              <a:t>horizontal predstavlja </a:t>
            </a:r>
            <a:r>
              <a:rPr lang="sr-Latn-RS" dirty="0"/>
              <a:t>filter koji postojeću zadatu sliku rotira oko </a:t>
            </a:r>
            <a:r>
              <a:rPr lang="sr-Latn-RS" i="1" dirty="0" smtClean="0"/>
              <a:t>y </a:t>
            </a:r>
            <a:r>
              <a:rPr lang="sr-Latn-RS" dirty="0" smtClean="0"/>
              <a:t>ose </a:t>
            </a:r>
            <a:r>
              <a:rPr lang="sr-Latn-RS" dirty="0"/>
              <a:t>za 180 stepeni. </a:t>
            </a:r>
            <a:endParaRPr lang="sr-Latn-RS" dirty="0" smtClean="0"/>
          </a:p>
          <a:p>
            <a:pPr algn="just"/>
            <a:r>
              <a:rPr lang="sr-Latn-RS" dirty="0" smtClean="0"/>
              <a:t>Tako  </a:t>
            </a:r>
            <a:r>
              <a:rPr lang="sr-Latn-RS" dirty="0"/>
              <a:t>dobijena slika je što se intenziteta komponenti </a:t>
            </a:r>
            <a:r>
              <a:rPr lang="sr-Latn-RS" i="1" dirty="0"/>
              <a:t>RGB</a:t>
            </a:r>
            <a:r>
              <a:rPr lang="sr-Latn-RS" dirty="0"/>
              <a:t> tiče nepromenjena, ali je dobijen efekat ogledala. </a:t>
            </a:r>
            <a:endParaRPr lang="sr-Latn-RS" dirty="0" smtClean="0"/>
          </a:p>
          <a:p>
            <a:pPr algn="just"/>
            <a:r>
              <a:rPr lang="sr-Latn-RS" dirty="0" smtClean="0"/>
              <a:t>Filter </a:t>
            </a:r>
            <a:r>
              <a:rPr lang="sr-Latn-RS" dirty="0"/>
              <a:t>prihvata sliku kao prvi i jedini </a:t>
            </a:r>
            <a:r>
              <a:rPr lang="sr-Latn-RS" dirty="0" smtClean="0"/>
              <a:t>argument i vrši zamenu mesta piksela na poziciji </a:t>
            </a:r>
            <a:r>
              <a:rPr lang="sr-Latn-RS" i="1" dirty="0" smtClean="0"/>
              <a:t>(i,j) </a:t>
            </a:r>
            <a:r>
              <a:rPr lang="sr-Latn-RS" dirty="0" smtClean="0"/>
              <a:t>sa odgovarajućim pikselom na poziciji </a:t>
            </a:r>
            <a:r>
              <a:rPr lang="sr-Latn-RS" i="1" dirty="0" smtClean="0"/>
              <a:t>(width-i-1, j</a:t>
            </a:r>
            <a:r>
              <a:rPr lang="sr-Latn-RS" i="1" dirty="0" smtClean="0"/>
              <a:t>).</a:t>
            </a:r>
            <a:endParaRPr lang="sr-Latn-RS" i="1" dirty="0" smtClean="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2630422" y="4018725"/>
            <a:ext cx="2888298" cy="1669600"/>
          </a:xfrm>
          <a:prstGeom prst="rect">
            <a:avLst/>
          </a:prstGeom>
        </p:spPr>
      </p:pic>
      <p:sp>
        <p:nvSpPr>
          <p:cNvPr id="9" name="Text Box 342"/>
          <p:cNvSpPr txBox="1"/>
          <p:nvPr/>
        </p:nvSpPr>
        <p:spPr>
          <a:xfrm>
            <a:off x="2986498" y="5708300"/>
            <a:ext cx="2176145" cy="2769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Originalna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pre </a:t>
            </a: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primene flip vertical filtera</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 Box 344"/>
          <p:cNvSpPr txBox="1"/>
          <p:nvPr/>
        </p:nvSpPr>
        <p:spPr>
          <a:xfrm>
            <a:off x="6272847" y="5708300"/>
            <a:ext cx="2166620"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nakon </a:t>
            </a: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primene </a:t>
            </a:r>
            <a:r>
              <a:rPr lang="sr-Latn-RS" sz="900" b="1"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flip horizontal filtera</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Slide Number Placeholder 11"/>
          <p:cNvSpPr>
            <a:spLocks noGrp="1"/>
          </p:cNvSpPr>
          <p:nvPr>
            <p:ph type="sldNum" sz="quarter" idx="12"/>
          </p:nvPr>
        </p:nvSpPr>
        <p:spPr/>
        <p:txBody>
          <a:bodyPr/>
          <a:lstStyle/>
          <a:p>
            <a:fld id="{4CE482DC-2269-4F26-9D2A-7E44B1A4CD85}" type="slidenum">
              <a:rPr lang="en-US" smtClean="0"/>
              <a:t>13</a:t>
            </a:fld>
            <a:endParaRPr lang="en-US" dirty="0"/>
          </a:p>
        </p:txBody>
      </p:sp>
      <p:sp>
        <p:nvSpPr>
          <p:cNvPr id="13" name="Footer Placeholder 12"/>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395833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smtClean="0"/>
              <a:t>Grayscale</a:t>
            </a:r>
            <a:r>
              <a:rPr lang="sr-Latn-RS" sz="2400" b="1" dirty="0" smtClean="0"/>
              <a:t> filter</a:t>
            </a:r>
            <a:r>
              <a:rPr lang="en-US" b="1" dirty="0"/>
              <a:t/>
            </a:r>
            <a:br>
              <a:rPr lang="en-US" b="1" dirty="0"/>
            </a:br>
            <a:endParaRPr lang="en-US" dirty="0"/>
          </a:p>
        </p:txBody>
      </p:sp>
      <p:sp>
        <p:nvSpPr>
          <p:cNvPr id="3" name="Content Placeholder 2"/>
          <p:cNvSpPr>
            <a:spLocks noGrp="1"/>
          </p:cNvSpPr>
          <p:nvPr>
            <p:ph idx="1"/>
          </p:nvPr>
        </p:nvSpPr>
        <p:spPr>
          <a:xfrm>
            <a:off x="1097280" y="1845734"/>
            <a:ext cx="10058400" cy="4031191"/>
          </a:xfrm>
        </p:spPr>
        <p:txBody>
          <a:bodyPr>
            <a:normAutofit/>
          </a:bodyPr>
          <a:lstStyle/>
          <a:p>
            <a:pPr algn="just"/>
            <a:r>
              <a:rPr lang="sr-Latn-RS" dirty="0"/>
              <a:t>U fotografiji, pojam </a:t>
            </a:r>
            <a:r>
              <a:rPr lang="sr-Latn-RS" i="1" dirty="0"/>
              <a:t>grayscale </a:t>
            </a:r>
            <a:r>
              <a:rPr lang="sr-Latn-RS" dirty="0"/>
              <a:t>ili </a:t>
            </a:r>
            <a:r>
              <a:rPr lang="sr-Latn-RS" i="1" dirty="0"/>
              <a:t>grayscale</a:t>
            </a:r>
            <a:r>
              <a:rPr lang="sr-Latn-RS" dirty="0"/>
              <a:t> digitalna slika predstavlja sliku kod koje važi da za </a:t>
            </a:r>
            <a:r>
              <a:rPr lang="sr-Latn-RS" dirty="0" smtClean="0"/>
              <a:t>svaki </a:t>
            </a:r>
            <a:r>
              <a:rPr lang="sr-Latn-RS" dirty="0"/>
              <a:t>piksel vrednosti komponente </a:t>
            </a:r>
            <a:r>
              <a:rPr lang="sr-Latn-RS" i="1" dirty="0"/>
              <a:t>RGB</a:t>
            </a:r>
            <a:r>
              <a:rPr lang="sr-Latn-RS" dirty="0"/>
              <a:t> budu međusobno jednake, dakle </a:t>
            </a:r>
            <a:r>
              <a:rPr lang="sr-Latn-RS" i="1" dirty="0"/>
              <a:t>R = G = </a:t>
            </a:r>
            <a:r>
              <a:rPr lang="sr-Latn-RS" i="1" dirty="0" smtClean="0"/>
              <a:t>B</a:t>
            </a:r>
            <a:r>
              <a:rPr lang="en-US" i="1" dirty="0" smtClean="0"/>
              <a:t>. </a:t>
            </a:r>
            <a:r>
              <a:rPr lang="sr-Latn-RS" dirty="0"/>
              <a:t>Zbog toga svaki piksel sa sobom nosi jedino informaciju o intenzitetu tih komponenti </a:t>
            </a:r>
            <a:r>
              <a:rPr lang="sr-Latn-RS" i="1" dirty="0"/>
              <a:t>RGB</a:t>
            </a:r>
            <a:r>
              <a:rPr lang="sr-Latn-RS" dirty="0"/>
              <a:t> koji mogu biti u opsegu od </a:t>
            </a:r>
            <a:r>
              <a:rPr lang="sr-Latn-RS" i="1" dirty="0"/>
              <a:t>0</a:t>
            </a:r>
            <a:r>
              <a:rPr lang="sr-Latn-RS" dirty="0"/>
              <a:t> do </a:t>
            </a:r>
            <a:r>
              <a:rPr lang="sr-Latn-RS" i="1" dirty="0"/>
              <a:t>255</a:t>
            </a:r>
            <a:r>
              <a:rPr lang="sr-Latn-RS" dirty="0"/>
              <a:t>. </a:t>
            </a:r>
            <a:endParaRPr lang="en-US" i="1" dirty="0" smtClean="0"/>
          </a:p>
          <a:p>
            <a:pPr algn="just"/>
            <a:r>
              <a:rPr lang="sr-Latn-RS" i="1" dirty="0"/>
              <a:t>Grayscale </a:t>
            </a:r>
            <a:r>
              <a:rPr lang="sr-Latn-RS" dirty="0"/>
              <a:t>slike treba razlikovati od </a:t>
            </a:r>
            <a:r>
              <a:rPr lang="sr-Latn-RS" i="1" dirty="0"/>
              <a:t>black and white </a:t>
            </a:r>
            <a:r>
              <a:rPr lang="sr-Latn-RS" dirty="0"/>
              <a:t>slika dobjenih primenom filtera </a:t>
            </a:r>
            <a:r>
              <a:rPr lang="sr-Latn-RS" i="1" dirty="0"/>
              <a:t>black</a:t>
            </a:r>
            <a:r>
              <a:rPr lang="en-US" i="1" dirty="0"/>
              <a:t>&amp;white </a:t>
            </a:r>
            <a:r>
              <a:rPr lang="sr-Latn-RS" dirty="0"/>
              <a:t>iz poglavlja 3.1.2 koje se sastoje samo iz dve boje, i to crne i bele bez prelaznih nijansi između njih</a:t>
            </a:r>
            <a:r>
              <a:rPr lang="sr-Latn-RS" dirty="0" smtClean="0"/>
              <a:t>.</a:t>
            </a:r>
            <a:endParaRPr lang="en-US" dirty="0" smtClean="0"/>
          </a:p>
          <a:p>
            <a:pPr algn="just"/>
            <a:r>
              <a:rPr lang="sr-Latn-RS" dirty="0"/>
              <a:t>Dakle </a:t>
            </a:r>
            <a:r>
              <a:rPr lang="sr-Latn-RS" i="1" dirty="0"/>
              <a:t>grayscale </a:t>
            </a:r>
            <a:r>
              <a:rPr lang="sr-Latn-RS" dirty="0"/>
              <a:t>slike imaju različite nijanse sive između najsvetlije bele </a:t>
            </a:r>
            <a:r>
              <a:rPr lang="en-US" i="1" dirty="0"/>
              <a:t>(255,255,255)</a:t>
            </a:r>
            <a:r>
              <a:rPr lang="sr-Latn-RS" dirty="0"/>
              <a:t> i najtamnije crne </a:t>
            </a:r>
            <a:r>
              <a:rPr lang="sr-Latn-RS" i="1" dirty="0"/>
              <a:t>(0,0,0)</a:t>
            </a:r>
            <a:r>
              <a:rPr lang="sr-Latn-RS" dirty="0"/>
              <a:t>.</a:t>
            </a:r>
            <a:endParaRPr lang="en-US" dirty="0"/>
          </a:p>
          <a:p>
            <a:pPr algn="just"/>
            <a:r>
              <a:rPr lang="sr-Latn-RS" dirty="0"/>
              <a:t>Filter za </a:t>
            </a:r>
            <a:r>
              <a:rPr lang="sr-Latn-RS" i="1" dirty="0"/>
              <a:t>grayscale</a:t>
            </a:r>
            <a:r>
              <a:rPr lang="sr-Latn-RS" dirty="0"/>
              <a:t> prihvata sliku kao prvi i jedini argument</a:t>
            </a:r>
            <a:r>
              <a:rPr lang="sr-Latn-RS" i="1" dirty="0" smtClean="0"/>
              <a:t>.</a:t>
            </a:r>
            <a:r>
              <a:rPr lang="en-US" i="1" dirty="0" smtClean="0"/>
              <a:t> </a:t>
            </a:r>
            <a:r>
              <a:rPr lang="en-US" dirty="0" err="1" smtClean="0"/>
              <a:t>Prolaskom</a:t>
            </a:r>
            <a:r>
              <a:rPr lang="en-US" dirty="0" smtClean="0"/>
              <a:t> </a:t>
            </a:r>
            <a:r>
              <a:rPr lang="en-US" dirty="0" err="1" smtClean="0"/>
              <a:t>kroz</a:t>
            </a:r>
            <a:r>
              <a:rPr lang="en-US" dirty="0" smtClean="0"/>
              <a:t> </a:t>
            </a:r>
            <a:r>
              <a:rPr lang="en-US" dirty="0" err="1" smtClean="0"/>
              <a:t>matricu</a:t>
            </a:r>
            <a:r>
              <a:rPr lang="sr-Latn-RS" dirty="0"/>
              <a:t> </a:t>
            </a:r>
            <a:r>
              <a:rPr lang="sr-Latn-RS" dirty="0" smtClean="0"/>
              <a:t>filter za svaki piksel određuje njegovo osvetljenje po formuli:</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751223976"/>
              </p:ext>
            </p:extLst>
          </p:nvPr>
        </p:nvGraphicFramePr>
        <p:xfrm>
          <a:off x="2673878" y="5592222"/>
          <a:ext cx="6844244" cy="284703"/>
        </p:xfrm>
        <a:graphic>
          <a:graphicData uri="http://schemas.openxmlformats.org/presentationml/2006/ole">
            <mc:AlternateContent xmlns:mc="http://schemas.openxmlformats.org/markup-compatibility/2006">
              <mc:Choice xmlns:v="urn:schemas-microsoft-com:vml" Requires="v">
                <p:oleObj spid="_x0000_s1148" r:id="rId3" imgW="4775200" imgH="203200" progId="Equation.DSMT4">
                  <p:embed/>
                </p:oleObj>
              </mc:Choice>
              <mc:Fallback>
                <p:oleObj r:id="rId3" imgW="4775200" imgH="2032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3878" y="5592222"/>
                        <a:ext cx="6844244" cy="284703"/>
                      </a:xfrm>
                      <a:prstGeom prst="rect">
                        <a:avLst/>
                      </a:prstGeom>
                      <a:noFill/>
                    </p:spPr>
                  </p:pic>
                </p:oleObj>
              </mc:Fallback>
            </mc:AlternateContent>
          </a:graphicData>
        </a:graphic>
      </p:graphicFrame>
      <p:sp>
        <p:nvSpPr>
          <p:cNvPr id="11" name="Slide Number Placeholder 10"/>
          <p:cNvSpPr>
            <a:spLocks noGrp="1"/>
          </p:cNvSpPr>
          <p:nvPr>
            <p:ph type="sldNum" sz="quarter" idx="12"/>
          </p:nvPr>
        </p:nvSpPr>
        <p:spPr/>
        <p:txBody>
          <a:bodyPr/>
          <a:lstStyle/>
          <a:p>
            <a:fld id="{4CE482DC-2269-4F26-9D2A-7E44B1A4CD85}" type="slidenum">
              <a:rPr lang="en-US" smtClean="0"/>
              <a:t>14</a:t>
            </a:fld>
            <a:endParaRPr lang="en-US" dirty="0"/>
          </a:p>
        </p:txBody>
      </p:sp>
      <p:sp>
        <p:nvSpPr>
          <p:cNvPr id="12" name="Footer Placeholder 11"/>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428421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1097279" y="2726895"/>
            <a:ext cx="4271713" cy="2468880"/>
          </a:xfrm>
          <a:prstGeom prst="rect">
            <a:avLst/>
          </a:prstGeom>
        </p:spPr>
      </p:pic>
      <p:sp>
        <p:nvSpPr>
          <p:cNvPr id="2" name="Title 1"/>
          <p:cNvSpPr>
            <a:spLocks noGrp="1"/>
          </p:cNvSpPr>
          <p:nvPr>
            <p:ph type="title"/>
          </p:nvPr>
        </p:nvSpPr>
        <p:spPr/>
        <p:txBody>
          <a:bodyPr/>
          <a:lstStyle/>
          <a:p>
            <a:r>
              <a:rPr lang="en-US" sz="2400" b="1" dirty="0" smtClean="0"/>
              <a:t>Grayscale</a:t>
            </a:r>
            <a:r>
              <a:rPr lang="sr-Latn-RS" sz="2400" b="1" dirty="0" smtClean="0"/>
              <a:t> filter</a:t>
            </a:r>
            <a:r>
              <a:rPr lang="en-US" b="1" dirty="0"/>
              <a:t/>
            </a:r>
            <a:br>
              <a:rPr lang="en-US" b="1" dirty="0"/>
            </a:br>
            <a:endParaRPr lang="en-US" dirty="0"/>
          </a:p>
        </p:txBody>
      </p:sp>
      <p:sp>
        <p:nvSpPr>
          <p:cNvPr id="3" name="Content Placeholder 2"/>
          <p:cNvSpPr>
            <a:spLocks noGrp="1"/>
          </p:cNvSpPr>
          <p:nvPr>
            <p:ph idx="1"/>
          </p:nvPr>
        </p:nvSpPr>
        <p:spPr>
          <a:xfrm>
            <a:off x="1097280" y="1845734"/>
            <a:ext cx="10058400" cy="4031191"/>
          </a:xfrm>
        </p:spPr>
        <p:txBody>
          <a:bodyPr>
            <a:normAutofit/>
          </a:bodyPr>
          <a:lstStyle/>
          <a:p>
            <a:pPr algn="just"/>
            <a:r>
              <a:rPr lang="sr-Latn-RS" dirty="0" smtClean="0"/>
              <a:t>Zatim se ta nova vrednost postavlja za svaku od komponenti </a:t>
            </a:r>
            <a:r>
              <a:rPr lang="sr-Latn-RS" i="1" dirty="0" smtClean="0"/>
              <a:t>RGB </a:t>
            </a:r>
            <a:r>
              <a:rPr lang="sr-Latn-RS" dirty="0" smtClean="0"/>
              <a:t>piksela i na taj način postiže se efekat </a:t>
            </a:r>
            <a:r>
              <a:rPr lang="sr-Latn-RS" i="1" dirty="0" smtClean="0"/>
              <a:t>grayscale.</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6883966" y="2726895"/>
            <a:ext cx="4271714" cy="2468880"/>
          </a:xfrm>
          <a:prstGeom prst="rect">
            <a:avLst/>
          </a:prstGeom>
        </p:spPr>
      </p:pic>
      <p:sp>
        <p:nvSpPr>
          <p:cNvPr id="10" name="Text Box 351"/>
          <p:cNvSpPr txBox="1"/>
          <p:nvPr/>
        </p:nvSpPr>
        <p:spPr>
          <a:xfrm>
            <a:off x="2119063" y="5195775"/>
            <a:ext cx="2166620"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Originalna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pre primene grayscale filtera</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 Box 352"/>
          <p:cNvSpPr txBox="1"/>
          <p:nvPr/>
        </p:nvSpPr>
        <p:spPr>
          <a:xfrm>
            <a:off x="8066441" y="5200924"/>
            <a:ext cx="2166620"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nakon primene grayscale filtera</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Slide Number Placeholder 15"/>
          <p:cNvSpPr>
            <a:spLocks noGrp="1"/>
          </p:cNvSpPr>
          <p:nvPr>
            <p:ph type="sldNum" sz="quarter" idx="12"/>
          </p:nvPr>
        </p:nvSpPr>
        <p:spPr/>
        <p:txBody>
          <a:bodyPr/>
          <a:lstStyle/>
          <a:p>
            <a:fld id="{4CE482DC-2269-4F26-9D2A-7E44B1A4CD85}" type="slidenum">
              <a:rPr lang="en-US" smtClean="0"/>
              <a:t>15</a:t>
            </a:fld>
            <a:endParaRPr lang="en-US" dirty="0"/>
          </a:p>
        </p:txBody>
      </p:sp>
      <p:sp>
        <p:nvSpPr>
          <p:cNvPr id="17" name="Footer Placeholder 16"/>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76852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2400" b="1" dirty="0" smtClean="0"/>
              <a:t>Gama korekcija filter</a:t>
            </a:r>
            <a:r>
              <a:rPr lang="en-US" b="1" dirty="0"/>
              <a:t/>
            </a:r>
            <a:br>
              <a:rPr lang="en-US" b="1" dirty="0"/>
            </a:br>
            <a:endParaRPr lang="en-US" dirty="0"/>
          </a:p>
        </p:txBody>
      </p:sp>
      <p:sp>
        <p:nvSpPr>
          <p:cNvPr id="3" name="Content Placeholder 2"/>
          <p:cNvSpPr>
            <a:spLocks noGrp="1"/>
          </p:cNvSpPr>
          <p:nvPr>
            <p:ph idx="1"/>
          </p:nvPr>
        </p:nvSpPr>
        <p:spPr>
          <a:xfrm>
            <a:off x="1097280" y="1845734"/>
            <a:ext cx="10058400" cy="4031191"/>
          </a:xfrm>
        </p:spPr>
        <p:txBody>
          <a:bodyPr>
            <a:normAutofit/>
          </a:bodyPr>
          <a:lstStyle/>
          <a:p>
            <a:pPr algn="just"/>
            <a:r>
              <a:rPr lang="sr-Latn-RS" dirty="0"/>
              <a:t>Pojam gamma potiče još iz doba fotografije i opisuje nelinearnost prikaza slike na fotografskom papiru u odnosu na stvarnu sliku. Pojam korekcije boja kod monitora nasleđen je iz doba nastanka TV sistema. Osobina CRT (cathode ray tube)  sistema je da odnos između upravljačkog signala katodne cevi (signala slike) i intenziteta svetla koji daje piksel nije linearan. </a:t>
            </a:r>
            <a:endParaRPr lang="sr-Latn-RS" dirty="0" smtClean="0"/>
          </a:p>
          <a:p>
            <a:pPr algn="just"/>
            <a:r>
              <a:rPr lang="sr-Latn-RS" dirty="0"/>
              <a:t>Gama korekcija je nelinearna operacija koja u svojoj suštini predstavlja posvetljavanje slike u zavisnosti od gama faktora koji predstavlja stepen posvetljavanja slike. Gama korekcija je definisana sledećim </a:t>
            </a:r>
            <a:r>
              <a:rPr lang="sr-Latn-RS" dirty="0" smtClean="0"/>
              <a:t>izrazom:</a:t>
            </a:r>
          </a:p>
          <a:p>
            <a:pPr algn="ctr"/>
            <a:r>
              <a:rPr lang="sr-Latn-RS" i="1" dirty="0"/>
              <a:t>Vout</a:t>
            </a:r>
            <a:r>
              <a:rPr lang="sr-Latn-RS" dirty="0"/>
              <a:t> = </a:t>
            </a:r>
            <a:r>
              <a:rPr lang="sr-Latn-RS" i="1" dirty="0"/>
              <a:t>A</a:t>
            </a:r>
            <a:r>
              <a:rPr lang="sr-Latn-RS" dirty="0"/>
              <a:t>*</a:t>
            </a:r>
            <a:r>
              <a:rPr lang="sr-Latn-RS" i="1" dirty="0"/>
              <a:t>Vin</a:t>
            </a:r>
            <a:r>
              <a:rPr lang="sr-Latn-RS" i="1" baseline="30000" dirty="0"/>
              <a:t>¥	</a:t>
            </a:r>
            <a:endParaRPr lang="sr-Latn-RS" i="1" baseline="30000" dirty="0" smtClean="0"/>
          </a:p>
          <a:p>
            <a:pPr algn="just"/>
            <a:r>
              <a:rPr lang="sr-Latn-RS" i="1" dirty="0"/>
              <a:t>A</a:t>
            </a:r>
            <a:r>
              <a:rPr lang="sr-Latn-RS" dirty="0"/>
              <a:t> je konstanta, </a:t>
            </a:r>
            <a:r>
              <a:rPr lang="sr-Latn-RS" i="1" dirty="0"/>
              <a:t>Vin </a:t>
            </a:r>
            <a:r>
              <a:rPr lang="sr-Latn-RS" dirty="0"/>
              <a:t>i </a:t>
            </a:r>
            <a:r>
              <a:rPr lang="sr-Latn-RS" i="1" dirty="0"/>
              <a:t>Vout</a:t>
            </a:r>
            <a:r>
              <a:rPr lang="sr-Latn-RS" dirty="0"/>
              <a:t> su ulazna i izlazna vrednost koje su nenegativni realni brojevi, a predstavljaju intenzitet vrednosti piksela pre i posle gama korekcije, dok </a:t>
            </a:r>
            <a:r>
              <a:rPr lang="sr-Latn-RS" i="1" dirty="0"/>
              <a:t>¥ </a:t>
            </a:r>
            <a:r>
              <a:rPr lang="sr-Latn-RS" dirty="0"/>
              <a:t>predstavlja gama faktor koji ukoliko je veći od 1, ima efekat potamnjivanja senki na originalnoj slici, dok ukoliko je u opsegu [0..1] ima efekat posvetljavanja tamnih delova slike. </a:t>
            </a:r>
            <a:endParaRPr lang="sr-Cyrl-RS" dirty="0"/>
          </a:p>
          <a:p>
            <a:pPr algn="just"/>
            <a:endParaRPr lang="sr-Latn-RS" dirty="0" smtClean="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Slide Number Placeholder 9"/>
          <p:cNvSpPr>
            <a:spLocks noGrp="1"/>
          </p:cNvSpPr>
          <p:nvPr>
            <p:ph type="sldNum" sz="quarter" idx="12"/>
          </p:nvPr>
        </p:nvSpPr>
        <p:spPr/>
        <p:txBody>
          <a:bodyPr/>
          <a:lstStyle/>
          <a:p>
            <a:fld id="{4CE482DC-2269-4F26-9D2A-7E44B1A4CD85}" type="slidenum">
              <a:rPr lang="en-US" smtClean="0"/>
              <a:t>16</a:t>
            </a:fld>
            <a:endParaRPr lang="en-US" dirty="0"/>
          </a:p>
        </p:txBody>
      </p:sp>
      <p:sp>
        <p:nvSpPr>
          <p:cNvPr id="11" name="Footer Placeholder 10"/>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1052488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2400" b="1" dirty="0" smtClean="0"/>
              <a:t>Gama korekcija filter</a:t>
            </a:r>
            <a:r>
              <a:rPr lang="en-US" b="1" dirty="0"/>
              <a:t/>
            </a:r>
            <a:br>
              <a:rPr lang="en-US" b="1" dirty="0"/>
            </a:br>
            <a:endParaRPr lang="en-US" dirty="0"/>
          </a:p>
        </p:txBody>
      </p:sp>
      <p:sp>
        <p:nvSpPr>
          <p:cNvPr id="3" name="Content Placeholder 2"/>
          <p:cNvSpPr>
            <a:spLocks noGrp="1"/>
          </p:cNvSpPr>
          <p:nvPr>
            <p:ph idx="1"/>
          </p:nvPr>
        </p:nvSpPr>
        <p:spPr>
          <a:xfrm>
            <a:off x="1097280" y="1845734"/>
            <a:ext cx="10058400" cy="4031191"/>
          </a:xfrm>
        </p:spPr>
        <p:txBody>
          <a:bodyPr>
            <a:normAutofit/>
          </a:bodyPr>
          <a:lstStyle/>
          <a:p>
            <a:pPr algn="just"/>
            <a:r>
              <a:rPr lang="sr-Latn-RS" dirty="0"/>
              <a:t>Prilikom implementacije algoritma za gama korekciju, gama faktor se unosi od strane korisnika, a može biti u opsegu [0..5], pri čemu ukoliko se odabere vrednost 1, originalna slika neće biti izmenjena. Formula na kojoj se bazira implementacija algoritma je sledeća</a:t>
            </a:r>
            <a:r>
              <a:rPr lang="sr-Latn-RS" dirty="0" smtClean="0"/>
              <a:t>:</a:t>
            </a:r>
          </a:p>
          <a:p>
            <a:pPr algn="ctr"/>
            <a:r>
              <a:rPr lang="sr-Latn-RS" i="1" dirty="0"/>
              <a:t>Vout</a:t>
            </a:r>
            <a:r>
              <a:rPr lang="sr-Latn-RS" dirty="0"/>
              <a:t> = </a:t>
            </a:r>
            <a:r>
              <a:rPr lang="sr-Latn-RS" i="1" dirty="0"/>
              <a:t>Wmax</a:t>
            </a:r>
            <a:r>
              <a:rPr lang="sr-Latn-RS" dirty="0"/>
              <a:t> * ((</a:t>
            </a:r>
            <a:r>
              <a:rPr lang="sr-Latn-RS" i="1" dirty="0"/>
              <a:t>Vin</a:t>
            </a:r>
            <a:r>
              <a:rPr lang="sr-Latn-RS" dirty="0"/>
              <a:t> – </a:t>
            </a:r>
            <a:r>
              <a:rPr lang="sr-Latn-RS" i="1" dirty="0"/>
              <a:t>Wmin</a:t>
            </a:r>
            <a:r>
              <a:rPr lang="sr-Latn-RS" dirty="0"/>
              <a:t>) / (</a:t>
            </a:r>
            <a:r>
              <a:rPr lang="sr-Latn-RS" i="1" dirty="0"/>
              <a:t>Wmax</a:t>
            </a:r>
            <a:r>
              <a:rPr lang="sr-Latn-RS" dirty="0"/>
              <a:t> – </a:t>
            </a:r>
            <a:r>
              <a:rPr lang="sr-Latn-RS" i="1" dirty="0"/>
              <a:t>Wmin</a:t>
            </a:r>
            <a:r>
              <a:rPr lang="sr-Latn-RS" dirty="0"/>
              <a:t>)) </a:t>
            </a:r>
            <a:r>
              <a:rPr lang="en-US" dirty="0"/>
              <a:t>^ </a:t>
            </a:r>
            <a:r>
              <a:rPr lang="sr-Latn-RS" i="1" dirty="0"/>
              <a:t>¥ </a:t>
            </a:r>
            <a:r>
              <a:rPr lang="sr-Latn-RS" dirty="0"/>
              <a:t>+ </a:t>
            </a:r>
            <a:r>
              <a:rPr lang="sr-Latn-RS" i="1" dirty="0"/>
              <a:t>Wmin</a:t>
            </a:r>
            <a:r>
              <a:rPr lang="sr-Latn-RS" dirty="0"/>
              <a:t> </a:t>
            </a:r>
            <a:endParaRPr lang="sr-Latn-RS" dirty="0" smtClean="0"/>
          </a:p>
          <a:p>
            <a:pPr algn="just"/>
            <a:r>
              <a:rPr lang="sr-Latn-RS" dirty="0"/>
              <a:t>gde su </a:t>
            </a:r>
            <a:r>
              <a:rPr lang="sr-Latn-RS" i="1" dirty="0"/>
              <a:t>Vin </a:t>
            </a:r>
            <a:r>
              <a:rPr lang="sr-Latn-RS" dirty="0"/>
              <a:t>i </a:t>
            </a:r>
            <a:r>
              <a:rPr lang="sr-Latn-RS" i="1" dirty="0"/>
              <a:t>Vout </a:t>
            </a:r>
            <a:r>
              <a:rPr lang="sr-Latn-RS" dirty="0"/>
              <a:t>ulazna i izlazna vrednost piksela, </a:t>
            </a:r>
            <a:r>
              <a:rPr lang="sr-Latn-RS" i="1" dirty="0"/>
              <a:t>¥ </a:t>
            </a:r>
            <a:r>
              <a:rPr lang="sr-Latn-RS" dirty="0"/>
              <a:t>gama faktor, a </a:t>
            </a:r>
            <a:r>
              <a:rPr lang="sr-Latn-RS" i="1" dirty="0"/>
              <a:t>Wmin</a:t>
            </a:r>
            <a:r>
              <a:rPr lang="sr-Latn-RS" dirty="0"/>
              <a:t> i </a:t>
            </a:r>
            <a:r>
              <a:rPr lang="sr-Latn-RS" i="1" dirty="0"/>
              <a:t>Wmax </a:t>
            </a:r>
            <a:r>
              <a:rPr lang="sr-Latn-RS" dirty="0"/>
              <a:t>minimalna i maksimalna vrednost intenziteta piksela na slici. Uzeto je da su te vrednosti 0 i 255, respektivno</a:t>
            </a:r>
            <a:r>
              <a:rPr lang="sr-Latn-RS" dirty="0" smtClean="0"/>
              <a:t>.</a:t>
            </a:r>
          </a:p>
          <a:p>
            <a:pPr algn="just"/>
            <a:r>
              <a:rPr lang="sr-Latn-RS" dirty="0" smtClean="0"/>
              <a:t> </a:t>
            </a:r>
            <a:endParaRPr lang="sr-Latn-RS" dirty="0" smtClean="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Slide Number Placeholder 8"/>
          <p:cNvSpPr>
            <a:spLocks noGrp="1"/>
          </p:cNvSpPr>
          <p:nvPr>
            <p:ph type="sldNum" sz="quarter" idx="12"/>
          </p:nvPr>
        </p:nvSpPr>
        <p:spPr/>
        <p:txBody>
          <a:bodyPr/>
          <a:lstStyle/>
          <a:p>
            <a:fld id="{4CE482DC-2269-4F26-9D2A-7E44B1A4CD85}" type="slidenum">
              <a:rPr lang="en-US" smtClean="0"/>
              <a:t>17</a:t>
            </a:fld>
            <a:endParaRPr lang="en-US" dirty="0"/>
          </a:p>
        </p:txBody>
      </p:sp>
      <p:sp>
        <p:nvSpPr>
          <p:cNvPr id="10" name="Footer Placeholder 9"/>
          <p:cNvSpPr>
            <a:spLocks noGrp="1"/>
          </p:cNvSpPr>
          <p:nvPr>
            <p:ph type="ftr" sz="quarter" idx="11"/>
          </p:nvPr>
        </p:nvSpPr>
        <p:spPr/>
        <p:txBody>
          <a:bodyPr/>
          <a:lstStyle/>
          <a:p>
            <a:r>
              <a:rPr lang="en-US" smtClean="0"/>
              <a:t>Multimedijalni sistemi</a:t>
            </a:r>
            <a:endParaRPr lang="en-US" dirty="0"/>
          </a:p>
        </p:txBody>
      </p:sp>
      <p:pic>
        <p:nvPicPr>
          <p:cNvPr id="307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8111" y="3962693"/>
            <a:ext cx="101335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1182" y="3962693"/>
            <a:ext cx="101285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8428" y="3958720"/>
            <a:ext cx="1012854" cy="180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13"/>
          <p:cNvSpPr txBox="1"/>
          <p:nvPr/>
        </p:nvSpPr>
        <p:spPr>
          <a:xfrm>
            <a:off x="2441597" y="5796378"/>
            <a:ext cx="1417955" cy="2769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Originalna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pre gama korekcije </a:t>
            </a:r>
            <a:endParaRPr lang="sr-Cyrl-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14"/>
          <p:cNvSpPr txBox="1"/>
          <p:nvPr/>
        </p:nvSpPr>
        <p:spPr>
          <a:xfrm>
            <a:off x="4321182" y="5824601"/>
            <a:ext cx="1417955"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sa gama faktorom 0.5 </a:t>
            </a:r>
            <a:endParaRPr lang="sr-Cyrl-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16"/>
          <p:cNvSpPr txBox="1"/>
          <p:nvPr/>
        </p:nvSpPr>
        <p:spPr>
          <a:xfrm>
            <a:off x="6408428" y="5796377"/>
            <a:ext cx="1417955"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sa gama faktorom 2 </a:t>
            </a:r>
            <a:endParaRPr lang="sr-Cyrl-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08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5673" y="3996377"/>
            <a:ext cx="1012855" cy="1800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17"/>
          <p:cNvSpPr txBox="1"/>
          <p:nvPr/>
        </p:nvSpPr>
        <p:spPr>
          <a:xfrm>
            <a:off x="8482503" y="5796377"/>
            <a:ext cx="1417955"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sa gama faktorom 4 </a:t>
            </a:r>
            <a:endParaRPr lang="sr-Cyrl-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9"/>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6" name="Rectangle 14"/>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Tree>
    <p:extLst>
      <p:ext uri="{BB962C8B-B14F-4D97-AF65-F5344CB8AC3E}">
        <p14:creationId xmlns:p14="http://schemas.microsoft.com/office/powerpoint/2010/main" val="106633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2400" b="1" dirty="0" smtClean="0"/>
              <a:t>Color filter</a:t>
            </a:r>
            <a:r>
              <a:rPr lang="en-US" b="1" dirty="0"/>
              <a:t/>
            </a:r>
            <a:br>
              <a:rPr lang="en-US" b="1" dirty="0"/>
            </a:br>
            <a:endParaRPr lang="en-US" dirty="0"/>
          </a:p>
        </p:txBody>
      </p:sp>
      <p:sp>
        <p:nvSpPr>
          <p:cNvPr id="3" name="Content Placeholder 2"/>
          <p:cNvSpPr>
            <a:spLocks noGrp="1"/>
          </p:cNvSpPr>
          <p:nvPr>
            <p:ph idx="1"/>
          </p:nvPr>
        </p:nvSpPr>
        <p:spPr>
          <a:xfrm>
            <a:off x="1097280" y="1845734"/>
            <a:ext cx="10058400" cy="4031191"/>
          </a:xfrm>
        </p:spPr>
        <p:txBody>
          <a:bodyPr>
            <a:normAutofit/>
          </a:bodyPr>
          <a:lstStyle/>
          <a:p>
            <a:r>
              <a:rPr lang="sr-Latn-RS" dirty="0"/>
              <a:t>Color filter nam omogućava filtriranje boja na slici, odnosno prikazivanje slike preko samo jednog kanala boje (crvenog, zelenog ili plavog) ili kombinacijom sva tri kanala boje. </a:t>
            </a:r>
            <a:endParaRPr lang="sr-Latn-RS" dirty="0" smtClean="0"/>
          </a:p>
          <a:p>
            <a:r>
              <a:rPr lang="sr-Latn-RS" dirty="0"/>
              <a:t>Parametri sa kojima se množe pojedinačne komponente piksela (crvena, zelena, plava) unose se od strane korisnika i u opsegu su [0..</a:t>
            </a:r>
            <a:r>
              <a:rPr lang="sr-Latn-RS" dirty="0" smtClean="0"/>
              <a:t>1].</a:t>
            </a: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1927830" y="3264715"/>
            <a:ext cx="1417955" cy="2519680"/>
          </a:xfrm>
          <a:prstGeom prst="rect">
            <a:avLst/>
          </a:prstGeom>
        </p:spPr>
      </p:pic>
      <p:pic>
        <p:nvPicPr>
          <p:cNvPr id="7" name="Picture 6"/>
          <p:cNvPicPr/>
          <p:nvPr/>
        </p:nvPicPr>
        <p:blipFill>
          <a:blip r:embed="rId3" cstate="print">
            <a:extLst>
              <a:ext uri="{28A0092B-C50C-407E-A947-70E740481C1C}">
                <a14:useLocalDpi xmlns:a14="http://schemas.microsoft.com/office/drawing/2010/main" val="0"/>
              </a:ext>
            </a:extLst>
          </a:blip>
          <a:stretch>
            <a:fillRect/>
          </a:stretch>
        </p:blipFill>
        <p:spPr>
          <a:xfrm>
            <a:off x="3868773" y="3264715"/>
            <a:ext cx="1417955" cy="2519680"/>
          </a:xfrm>
          <a:prstGeom prst="rect">
            <a:avLst/>
          </a:prstGeom>
        </p:spPr>
      </p:pic>
      <p:pic>
        <p:nvPicPr>
          <p:cNvPr id="8" name="Picture 7"/>
          <p:cNvPicPr/>
          <p:nvPr/>
        </p:nvPicPr>
        <p:blipFill>
          <a:blip r:embed="rId4" cstate="print">
            <a:extLst>
              <a:ext uri="{28A0092B-C50C-407E-A947-70E740481C1C}">
                <a14:useLocalDpi xmlns:a14="http://schemas.microsoft.com/office/drawing/2010/main" val="0"/>
              </a:ext>
            </a:extLst>
          </a:blip>
          <a:stretch>
            <a:fillRect/>
          </a:stretch>
        </p:blipFill>
        <p:spPr>
          <a:xfrm>
            <a:off x="5809716" y="3264715"/>
            <a:ext cx="1417955" cy="2519680"/>
          </a:xfrm>
          <a:prstGeom prst="rect">
            <a:avLst/>
          </a:prstGeom>
        </p:spPr>
      </p:pic>
      <p:pic>
        <p:nvPicPr>
          <p:cNvPr id="9" name="Picture 8"/>
          <p:cNvPicPr/>
          <p:nvPr/>
        </p:nvPicPr>
        <p:blipFill>
          <a:blip r:embed="rId5" cstate="print">
            <a:extLst>
              <a:ext uri="{28A0092B-C50C-407E-A947-70E740481C1C}">
                <a14:useLocalDpi xmlns:a14="http://schemas.microsoft.com/office/drawing/2010/main" val="0"/>
              </a:ext>
            </a:extLst>
          </a:blip>
          <a:stretch>
            <a:fillRect/>
          </a:stretch>
        </p:blipFill>
        <p:spPr>
          <a:xfrm>
            <a:off x="7750659" y="3264715"/>
            <a:ext cx="1417955" cy="2519680"/>
          </a:xfrm>
          <a:prstGeom prst="rect">
            <a:avLst/>
          </a:prstGeom>
        </p:spPr>
      </p:pic>
      <p:sp>
        <p:nvSpPr>
          <p:cNvPr id="10" name="Text Box 24"/>
          <p:cNvSpPr txBox="1"/>
          <p:nvPr/>
        </p:nvSpPr>
        <p:spPr>
          <a:xfrm>
            <a:off x="1940595" y="5784395"/>
            <a:ext cx="1417955" cy="2769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Originalna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pre color filtera </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 Box 25"/>
          <p:cNvSpPr txBox="1"/>
          <p:nvPr/>
        </p:nvSpPr>
        <p:spPr>
          <a:xfrm>
            <a:off x="3875155" y="5784395"/>
            <a:ext cx="1417955" cy="2769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sa primenom R,G,B = </a:t>
            </a: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
            </a:r>
            <a:b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b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1, 0, 0) </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26"/>
          <p:cNvSpPr txBox="1"/>
          <p:nvPr/>
        </p:nvSpPr>
        <p:spPr>
          <a:xfrm>
            <a:off x="5870102" y="5784395"/>
            <a:ext cx="1417955" cy="2769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sa primenom R,G,B </a:t>
            </a: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a:t>
            </a:r>
            <a:b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b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(0, 1, 0) </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27"/>
          <p:cNvSpPr txBox="1"/>
          <p:nvPr/>
        </p:nvSpPr>
        <p:spPr>
          <a:xfrm>
            <a:off x="7736798" y="5784395"/>
            <a:ext cx="1417955" cy="2769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sa primenom R,G,B </a:t>
            </a: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a:t>
            </a:r>
            <a:b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b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(0, 0, 1) </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Slide Number Placeholder 17"/>
          <p:cNvSpPr>
            <a:spLocks noGrp="1"/>
          </p:cNvSpPr>
          <p:nvPr>
            <p:ph type="sldNum" sz="quarter" idx="12"/>
          </p:nvPr>
        </p:nvSpPr>
        <p:spPr/>
        <p:txBody>
          <a:bodyPr/>
          <a:lstStyle/>
          <a:p>
            <a:fld id="{4CE482DC-2269-4F26-9D2A-7E44B1A4CD85}" type="slidenum">
              <a:rPr lang="en-US" smtClean="0"/>
              <a:t>18</a:t>
            </a:fld>
            <a:endParaRPr lang="en-US" dirty="0"/>
          </a:p>
        </p:txBody>
      </p:sp>
      <p:sp>
        <p:nvSpPr>
          <p:cNvPr id="19" name="Footer Placeholder 18"/>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260804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2400" b="1" dirty="0" smtClean="0"/>
              <a:t>Shading filter</a:t>
            </a:r>
            <a:r>
              <a:rPr lang="en-US" b="1" dirty="0"/>
              <a:t/>
            </a:r>
            <a:br>
              <a:rPr lang="en-US" b="1" dirty="0"/>
            </a:br>
            <a:endParaRPr lang="en-US" dirty="0"/>
          </a:p>
        </p:txBody>
      </p:sp>
      <p:sp>
        <p:nvSpPr>
          <p:cNvPr id="3" name="Content Placeholder 2"/>
          <p:cNvSpPr>
            <a:spLocks noGrp="1"/>
          </p:cNvSpPr>
          <p:nvPr>
            <p:ph idx="1"/>
          </p:nvPr>
        </p:nvSpPr>
        <p:spPr>
          <a:xfrm>
            <a:off x="1097280" y="1845734"/>
            <a:ext cx="10058400" cy="4031191"/>
          </a:xfrm>
        </p:spPr>
        <p:txBody>
          <a:bodyPr>
            <a:normAutofit/>
          </a:bodyPr>
          <a:lstStyle/>
          <a:p>
            <a:r>
              <a:rPr lang="sr-Latn-RS" dirty="0"/>
              <a:t>Shading filter je tehnika koja koristi bitski I (AND) operator izmedju originalne boje piksela i odabrane boje kojom se vrši senčenje slike. </a:t>
            </a:r>
            <a:endParaRPr lang="sr-Latn-RS" dirty="0" smtClean="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Text Box 24"/>
          <p:cNvSpPr txBox="1"/>
          <p:nvPr/>
        </p:nvSpPr>
        <p:spPr>
          <a:xfrm>
            <a:off x="3527855" y="5599926"/>
            <a:ext cx="1417955"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Color picker dijalog</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 Box 25"/>
          <p:cNvSpPr txBox="1"/>
          <p:nvPr/>
        </p:nvSpPr>
        <p:spPr>
          <a:xfrm>
            <a:off x="5462415" y="5599926"/>
            <a:ext cx="1417955" cy="2769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Originalna slika pre shading filtera</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26"/>
          <p:cNvSpPr txBox="1"/>
          <p:nvPr/>
        </p:nvSpPr>
        <p:spPr>
          <a:xfrm>
            <a:off x="7457362" y="5599926"/>
            <a:ext cx="1417955"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sa shading filterom</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4" name="Picture 13"/>
          <p:cNvPicPr/>
          <p:nvPr/>
        </p:nvPicPr>
        <p:blipFill>
          <a:blip r:embed="rId2" cstate="print">
            <a:extLst>
              <a:ext uri="{28A0092B-C50C-407E-A947-70E740481C1C}">
                <a14:useLocalDpi xmlns:a14="http://schemas.microsoft.com/office/drawing/2010/main" val="0"/>
              </a:ext>
            </a:extLst>
          </a:blip>
          <a:stretch>
            <a:fillRect/>
          </a:stretch>
        </p:blipFill>
        <p:spPr>
          <a:xfrm>
            <a:off x="3521473" y="3080246"/>
            <a:ext cx="1417955" cy="2519680"/>
          </a:xfrm>
          <a:prstGeom prst="rect">
            <a:avLst/>
          </a:prstGeom>
        </p:spPr>
      </p:pic>
      <p:pic>
        <p:nvPicPr>
          <p:cNvPr id="15" name="Picture 14"/>
          <p:cNvPicPr/>
          <p:nvPr/>
        </p:nvPicPr>
        <p:blipFill>
          <a:blip r:embed="rId3" cstate="print">
            <a:extLst>
              <a:ext uri="{28A0092B-C50C-407E-A947-70E740481C1C}">
                <a14:useLocalDpi xmlns:a14="http://schemas.microsoft.com/office/drawing/2010/main" val="0"/>
              </a:ext>
            </a:extLst>
          </a:blip>
          <a:stretch>
            <a:fillRect/>
          </a:stretch>
        </p:blipFill>
        <p:spPr>
          <a:xfrm>
            <a:off x="5433659" y="3080246"/>
            <a:ext cx="1417955" cy="2519680"/>
          </a:xfrm>
          <a:prstGeom prst="rect">
            <a:avLst/>
          </a:prstGeom>
        </p:spPr>
      </p:pic>
      <p:pic>
        <p:nvPicPr>
          <p:cNvPr id="16" name="Picture 15"/>
          <p:cNvPicPr/>
          <p:nvPr/>
        </p:nvPicPr>
        <p:blipFill>
          <a:blip r:embed="rId4" cstate="print">
            <a:extLst>
              <a:ext uri="{28A0092B-C50C-407E-A947-70E740481C1C}">
                <a14:useLocalDpi xmlns:a14="http://schemas.microsoft.com/office/drawing/2010/main" val="0"/>
              </a:ext>
            </a:extLst>
          </a:blip>
          <a:stretch>
            <a:fillRect/>
          </a:stretch>
        </p:blipFill>
        <p:spPr>
          <a:xfrm>
            <a:off x="7457362" y="3080246"/>
            <a:ext cx="1417955" cy="2519680"/>
          </a:xfrm>
          <a:prstGeom prst="rect">
            <a:avLst/>
          </a:prstGeom>
        </p:spPr>
      </p:pic>
      <p:sp>
        <p:nvSpPr>
          <p:cNvPr id="20" name="Slide Number Placeholder 19"/>
          <p:cNvSpPr>
            <a:spLocks noGrp="1"/>
          </p:cNvSpPr>
          <p:nvPr>
            <p:ph type="sldNum" sz="quarter" idx="12"/>
          </p:nvPr>
        </p:nvSpPr>
        <p:spPr/>
        <p:txBody>
          <a:bodyPr/>
          <a:lstStyle/>
          <a:p>
            <a:fld id="{4CE482DC-2269-4F26-9D2A-7E44B1A4CD85}" type="slidenum">
              <a:rPr lang="en-US" smtClean="0"/>
              <a:t>19</a:t>
            </a:fld>
            <a:endParaRPr lang="en-US" dirty="0"/>
          </a:p>
        </p:txBody>
      </p:sp>
      <p:sp>
        <p:nvSpPr>
          <p:cNvPr id="21" name="Footer Placeholder 20"/>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5127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2400" b="1" dirty="0" err="1"/>
              <a:t>Uvod</a:t>
            </a:r>
            <a:r>
              <a:rPr lang="en-US" b="1" dirty="0"/>
              <a:t/>
            </a:r>
            <a:br>
              <a:rPr lang="en-US" b="1" dirty="0"/>
            </a:br>
            <a:endParaRPr lang="en-US" dirty="0"/>
          </a:p>
        </p:txBody>
      </p:sp>
      <p:sp>
        <p:nvSpPr>
          <p:cNvPr id="3" name="Content Placeholder 2"/>
          <p:cNvSpPr>
            <a:spLocks noGrp="1"/>
          </p:cNvSpPr>
          <p:nvPr>
            <p:ph idx="1"/>
          </p:nvPr>
        </p:nvSpPr>
        <p:spPr/>
        <p:txBody>
          <a:bodyPr>
            <a:normAutofit lnSpcReduction="10000"/>
          </a:bodyPr>
          <a:lstStyle/>
          <a:p>
            <a:pPr algn="just"/>
            <a:r>
              <a:rPr lang="sr-Cyrl-RS" dirty="0"/>
              <a:t>Obrada slike predstavlja postupak promene sadr</a:t>
            </a:r>
            <a:r>
              <a:rPr lang="sr-Latn-RS" dirty="0"/>
              <a:t>žaja ili detalja neke slike po određenim definisanim i kontrolisanim koracima</a:t>
            </a:r>
            <a:r>
              <a:rPr lang="sr-Latn-RS" dirty="0" smtClean="0"/>
              <a:t>.</a:t>
            </a:r>
            <a:endParaRPr lang="en-US" dirty="0" smtClean="0"/>
          </a:p>
          <a:p>
            <a:pPr algn="just"/>
            <a:r>
              <a:rPr lang="sr-Cyrl-RS" dirty="0"/>
              <a:t>Obrada slika na </a:t>
            </a:r>
            <a:r>
              <a:rPr lang="sr-Latn-RS" dirty="0"/>
              <a:t>mobilnim uređajima krenula je sa razvojem kamera i uređaja u boji, a svoj vrhunac dostiže razvojem </a:t>
            </a:r>
            <a:r>
              <a:rPr lang="sr-Latn-RS" i="1" dirty="0" smtClean="0"/>
              <a:t>smartphonova</a:t>
            </a:r>
            <a:r>
              <a:rPr lang="sr-Latn-RS" dirty="0" smtClean="0"/>
              <a:t>. </a:t>
            </a:r>
            <a:endParaRPr lang="en-US" dirty="0" smtClean="0"/>
          </a:p>
          <a:p>
            <a:pPr algn="just"/>
            <a:r>
              <a:rPr lang="sr-Latn-RS" dirty="0"/>
              <a:t>Aplikacija Obrada slika na Android operativnom sistemu napravljena je sa ciljem davanja funkcionalnosti ili proširenja mogućnosti obrade </a:t>
            </a:r>
            <a:r>
              <a:rPr lang="sr-Latn-RS" dirty="0" smtClean="0"/>
              <a:t>slika</a:t>
            </a:r>
            <a:r>
              <a:rPr lang="en-US" dirty="0" smtClean="0"/>
              <a:t> </a:t>
            </a:r>
            <a:r>
              <a:rPr lang="sr-Latn-RS" dirty="0" smtClean="0"/>
              <a:t>za različite verzije </a:t>
            </a:r>
            <a:r>
              <a:rPr lang="sr-Latn-RS" dirty="0" smtClean="0"/>
              <a:t>O</a:t>
            </a:r>
            <a:r>
              <a:rPr lang="en-US" dirty="0" smtClean="0"/>
              <a:t>S-</a:t>
            </a:r>
            <a:r>
              <a:rPr lang="sr-Latn-RS" dirty="0" smtClean="0"/>
              <a:t>a</a:t>
            </a:r>
            <a:r>
              <a:rPr lang="sr-Latn-RS" dirty="0" smtClean="0"/>
              <a:t>.</a:t>
            </a:r>
          </a:p>
          <a:p>
            <a:pPr algn="just"/>
            <a:r>
              <a:rPr lang="sr-Latn-RS" dirty="0" smtClean="0"/>
              <a:t>Prvi </a:t>
            </a:r>
            <a:r>
              <a:rPr lang="sr-Latn-RS" dirty="0"/>
              <a:t>deo </a:t>
            </a:r>
            <a:r>
              <a:rPr lang="sr-Latn-RS" dirty="0" smtClean="0"/>
              <a:t>rada predstavlja </a:t>
            </a:r>
            <a:r>
              <a:rPr lang="sr-Latn-RS" dirty="0"/>
              <a:t>aplikativnu obradu slika na osnovu filtera za njihovu </a:t>
            </a:r>
            <a:r>
              <a:rPr lang="sr-Latn-RS" dirty="0" smtClean="0"/>
              <a:t>obradu</a:t>
            </a:r>
            <a:r>
              <a:rPr lang="en-US" dirty="0" smtClean="0"/>
              <a:t>, p</a:t>
            </a:r>
            <a:r>
              <a:rPr lang="sr-Latn-RS" dirty="0" smtClean="0"/>
              <a:t>ri </a:t>
            </a:r>
            <a:r>
              <a:rPr lang="sr-Latn-RS" dirty="0" smtClean="0"/>
              <a:t>čemu su predstavljene tri grupe filtera i to: unarni, binarni i konvolucioni.</a:t>
            </a:r>
          </a:p>
          <a:p>
            <a:pPr algn="just"/>
            <a:r>
              <a:rPr lang="sr-Latn-RS" dirty="0"/>
              <a:t>Drugi deo rada predstavlja implementaciju algoritma i prikaz </a:t>
            </a:r>
            <a:r>
              <a:rPr lang="sr-Latn-RS" dirty="0" smtClean="0"/>
              <a:t>histogram</a:t>
            </a:r>
            <a:r>
              <a:rPr lang="en-US" dirty="0" smtClean="0"/>
              <a:t>a</a:t>
            </a:r>
            <a:r>
              <a:rPr lang="sr-Latn-RS" dirty="0" smtClean="0"/>
              <a:t> </a:t>
            </a:r>
            <a:r>
              <a:rPr lang="sr-Latn-RS" dirty="0" smtClean="0"/>
              <a:t>nad učitanom slikom ili u realnom vremenu.</a:t>
            </a:r>
          </a:p>
          <a:p>
            <a:pPr algn="just"/>
            <a:r>
              <a:rPr lang="sr-Latn-RS" dirty="0"/>
              <a:t>Treći deo rada predstavlja analizu performansi svakog od filtera, grafičku statistiku i procenu vremena izvršenja u zavisnosti od parametra potrebnog za izvršenje tog filtera.</a:t>
            </a:r>
            <a:endParaRPr lang="en-US" dirty="0"/>
          </a:p>
        </p:txBody>
      </p:sp>
      <p:sp>
        <p:nvSpPr>
          <p:cNvPr id="9" name="Slide Number Placeholder 8"/>
          <p:cNvSpPr>
            <a:spLocks noGrp="1"/>
          </p:cNvSpPr>
          <p:nvPr>
            <p:ph type="sldNum" sz="quarter" idx="12"/>
          </p:nvPr>
        </p:nvSpPr>
        <p:spPr/>
        <p:txBody>
          <a:bodyPr/>
          <a:lstStyle/>
          <a:p>
            <a:fld id="{4CE482DC-2269-4F26-9D2A-7E44B1A4CD85}" type="slidenum">
              <a:rPr lang="en-US" smtClean="0"/>
              <a:t>2</a:t>
            </a:fld>
            <a:endParaRPr lang="en-US" dirty="0"/>
          </a:p>
        </p:txBody>
      </p:sp>
      <p:sp>
        <p:nvSpPr>
          <p:cNvPr id="10" name="Footer Placeholder 9"/>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3668747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2400" b="1" dirty="0" smtClean="0"/>
              <a:t>Saturation filter</a:t>
            </a:r>
            <a:r>
              <a:rPr lang="en-US" b="1" dirty="0"/>
              <a:t/>
            </a:r>
            <a:br>
              <a:rPr lang="en-US" b="1" dirty="0"/>
            </a:br>
            <a:endParaRPr lang="en-US" dirty="0"/>
          </a:p>
        </p:txBody>
      </p:sp>
      <p:sp>
        <p:nvSpPr>
          <p:cNvPr id="3" name="Content Placeholder 2"/>
          <p:cNvSpPr>
            <a:spLocks noGrp="1"/>
          </p:cNvSpPr>
          <p:nvPr>
            <p:ph idx="1"/>
          </p:nvPr>
        </p:nvSpPr>
        <p:spPr>
          <a:xfrm>
            <a:off x="1097280" y="1845734"/>
            <a:ext cx="10058400" cy="4031191"/>
          </a:xfrm>
        </p:spPr>
        <p:txBody>
          <a:bodyPr>
            <a:normAutofit fontScale="92500" lnSpcReduction="10000"/>
          </a:bodyPr>
          <a:lstStyle/>
          <a:p>
            <a:pPr algn="just"/>
            <a:r>
              <a:rPr lang="sr-Latn-RS" dirty="0"/>
              <a:t>HSV je jedan od dva najčešća cilindrična modela predstavljanja boja u RGB sistemu. Ovaj model preuredjuje geometriju RGB modela boja kako bi bila intuitivnija od reprezentacije boja u Dekartovom koordinatnom sistemu i to čini mapiranjem vrednosti boja u </a:t>
            </a:r>
            <a:r>
              <a:rPr lang="sr-Latn-RS" dirty="0" smtClean="0"/>
              <a:t>cilindar. </a:t>
            </a:r>
            <a:r>
              <a:rPr lang="sr-Latn-RS" dirty="0"/>
              <a:t>Ugao oko centralne vertikalne ose predstavlja dimenziju Hue, a udaljenost od ose predstavlja dimenziju Saturation. Visina cilindra odgovara trećoj dimenziji u HSV modelu, a to je Value. Dimenzija Saturation se odnosi na dominaciju nijanse u nekoj boji. </a:t>
            </a:r>
            <a:endParaRPr lang="sr-Latn-RS" dirty="0" smtClean="0"/>
          </a:p>
          <a:p>
            <a:pPr algn="just"/>
            <a:r>
              <a:rPr lang="sr-Latn-RS" dirty="0"/>
              <a:t>Na spoljnoj ivici „točka“ boja prikazanom na slici 3.30 nalaze se tzv. čiste nijanse boja. Kada se pomeramo ka centru „točka“ nijanse koje koristimo za opisivanje boja su sve manje i manje dominantne. Te boje direktno na centralnoj osi se smatraju nezasićenim (za šta se još koristi termin desaturacija) – one predstavljaju sive tonove, krećući se od bele ka crnoj, sa svim nijansama sive izmedju. Saturation (zasićenje) je dakle dimenzija koja se kreće od spoljne ivice „točka“ boja (kada je boja u potpunosti zasićena) ka centru „točka“ (kada je boja potpuno nezasićena). </a:t>
            </a:r>
            <a:endParaRPr lang="sr-Latn-RS" dirty="0" smtClean="0"/>
          </a:p>
          <a:p>
            <a:pPr algn="just"/>
            <a:r>
              <a:rPr lang="sr-Latn-RS" dirty="0" smtClean="0"/>
              <a:t>Dimenzija </a:t>
            </a:r>
            <a:r>
              <a:rPr lang="sr-Latn-RS" dirty="0"/>
              <a:t>Hue je ono što većina zove bojom, a saturation označava koliko je boja (hue) čista, odnosno jasna. Boja koja uopšte nema zasićenje (saturation) biće siva. Boja koja ima maksimalno zasićenje (saturation) je u svojoj najintenzivnijoj formi.</a:t>
            </a:r>
            <a:endParaRPr lang="sr-Cyrl-RS" dirty="0"/>
          </a:p>
          <a:p>
            <a:pPr algn="just"/>
            <a:endParaRPr lang="sr-Latn-RS" dirty="0" smtClean="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Slide Number Placeholder 8"/>
          <p:cNvSpPr>
            <a:spLocks noGrp="1"/>
          </p:cNvSpPr>
          <p:nvPr>
            <p:ph type="sldNum" sz="quarter" idx="12"/>
          </p:nvPr>
        </p:nvSpPr>
        <p:spPr/>
        <p:txBody>
          <a:bodyPr/>
          <a:lstStyle/>
          <a:p>
            <a:fld id="{4CE482DC-2269-4F26-9D2A-7E44B1A4CD85}" type="slidenum">
              <a:rPr lang="en-US" smtClean="0"/>
              <a:t>20</a:t>
            </a:fld>
            <a:endParaRPr lang="en-US" dirty="0"/>
          </a:p>
        </p:txBody>
      </p:sp>
      <p:sp>
        <p:nvSpPr>
          <p:cNvPr id="10" name="Footer Placeholder 9"/>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3538930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2400" b="1" dirty="0" smtClean="0"/>
              <a:t>Saturation filter</a:t>
            </a:r>
            <a:r>
              <a:rPr lang="en-US" b="1" dirty="0"/>
              <a:t/>
            </a:r>
            <a:br>
              <a:rPr lang="en-US" b="1" dirty="0"/>
            </a:br>
            <a:endParaRPr lang="en-US"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Slide Number Placeholder 8"/>
          <p:cNvSpPr>
            <a:spLocks noGrp="1"/>
          </p:cNvSpPr>
          <p:nvPr>
            <p:ph type="sldNum" sz="quarter" idx="12"/>
          </p:nvPr>
        </p:nvSpPr>
        <p:spPr/>
        <p:txBody>
          <a:bodyPr/>
          <a:lstStyle/>
          <a:p>
            <a:fld id="{4CE482DC-2269-4F26-9D2A-7E44B1A4CD85}" type="slidenum">
              <a:rPr lang="en-US" smtClean="0"/>
              <a:t>21</a:t>
            </a:fld>
            <a:endParaRPr lang="en-US" dirty="0"/>
          </a:p>
        </p:txBody>
      </p:sp>
      <p:sp>
        <p:nvSpPr>
          <p:cNvPr id="10" name="Footer Placeholder 9"/>
          <p:cNvSpPr>
            <a:spLocks noGrp="1"/>
          </p:cNvSpPr>
          <p:nvPr>
            <p:ph type="ftr" sz="quarter" idx="11"/>
          </p:nvPr>
        </p:nvSpPr>
        <p:spPr/>
        <p:txBody>
          <a:bodyPr/>
          <a:lstStyle/>
          <a:p>
            <a:r>
              <a:rPr lang="en-US" smtClean="0"/>
              <a:t>Multimedijalni sistemi</a:t>
            </a:r>
            <a:endParaRPr lang="en-US" dirty="0"/>
          </a:p>
        </p:txBody>
      </p:sp>
      <p:sp>
        <p:nvSpPr>
          <p:cNvPr id="15" name="Text Box 42"/>
          <p:cNvSpPr txBox="1"/>
          <p:nvPr/>
        </p:nvSpPr>
        <p:spPr>
          <a:xfrm>
            <a:off x="4804616" y="2834341"/>
            <a:ext cx="1866900"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HSV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cilindrični model </a:t>
            </a:r>
            <a:endParaRPr lang="sr-Cyrl-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43"/>
          <p:cNvSpPr txBox="1"/>
          <p:nvPr/>
        </p:nvSpPr>
        <p:spPr>
          <a:xfrm>
            <a:off x="8508989" y="2870597"/>
            <a:ext cx="2170430"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HSV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model sa tri dimenzije </a:t>
            </a:r>
            <a:endParaRPr lang="sr-Cyrl-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099" name="Picture 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7728" y="2200884"/>
            <a:ext cx="1463675" cy="14573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6" name="Rectangle 5"/>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sr-Cyrl-RS" altLang="sr-Latn-RS" sz="12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r-Cyrl-RS" altLang="sr-Latn-RS" sz="1800" b="0" i="0" u="none" strike="noStrike" cap="none" normalizeH="0" baseline="0" smtClean="0">
              <a:ln>
                <a:noFill/>
              </a:ln>
              <a:solidFill>
                <a:schemeClr val="tx1"/>
              </a:solidFill>
              <a:effectLst/>
              <a:latin typeface="Arial" panose="020B0604020202020204" pitchFamily="34" charset="0"/>
            </a:endParaRPr>
          </a:p>
        </p:txBody>
      </p:sp>
      <p:sp>
        <p:nvSpPr>
          <p:cNvPr id="17" name="Rectangle 8"/>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pic>
        <p:nvPicPr>
          <p:cNvPr id="19" name="Content Placeholder 18"/>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6900316" y="1876296"/>
            <a:ext cx="1608673" cy="2140521"/>
          </a:xfrm>
          <a:prstGeom prst="rect">
            <a:avLst/>
          </a:prstGeom>
        </p:spPr>
      </p:pic>
      <p:pic>
        <p:nvPicPr>
          <p:cNvPr id="4112" name="Picture 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7777" y="4268692"/>
            <a:ext cx="1012854" cy="1800000"/>
          </a:xfrm>
          <a:prstGeom prst="rect">
            <a:avLst/>
          </a:prstGeom>
          <a:noFill/>
          <a:extLst>
            <a:ext uri="{909E8E84-426E-40DD-AFC4-6F175D3DCCD1}">
              <a14:hiddenFill xmlns:a14="http://schemas.microsoft.com/office/drawing/2010/main">
                <a:solidFill>
                  <a:srgbClr val="FFFFFF"/>
                </a:solidFill>
              </a14:hiddenFill>
            </a:ext>
          </a:extLst>
        </p:spPr>
      </p:pic>
      <p:pic>
        <p:nvPicPr>
          <p:cNvPr id="4111" name="Picture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0415" y="4258519"/>
            <a:ext cx="1012855" cy="180000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7388" y="4236646"/>
            <a:ext cx="1012854" cy="1800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 Box 49"/>
          <p:cNvSpPr txBox="1"/>
          <p:nvPr/>
        </p:nvSpPr>
        <p:spPr>
          <a:xfrm>
            <a:off x="2293588" y="4849380"/>
            <a:ext cx="1417955" cy="2769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Originalna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pre saturation filtera</a:t>
            </a:r>
            <a:endParaRPr lang="sr-Cyrl-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108" name="Picture 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6504" y="4188497"/>
            <a:ext cx="1012855" cy="1800000"/>
          </a:xfrm>
          <a:prstGeom prst="rect">
            <a:avLst/>
          </a:prstGeom>
          <a:noFill/>
          <a:extLst>
            <a:ext uri="{909E8E84-426E-40DD-AFC4-6F175D3DCCD1}">
              <a14:hiddenFill xmlns:a14="http://schemas.microsoft.com/office/drawing/2010/main">
                <a:solidFill>
                  <a:srgbClr val="FFFFFF"/>
                </a:solidFill>
              </a14:hiddenFill>
            </a:ext>
          </a:extLst>
        </p:spPr>
      </p:pic>
      <p:sp>
        <p:nvSpPr>
          <p:cNvPr id="25" name="Text Box 50"/>
          <p:cNvSpPr txBox="1"/>
          <p:nvPr/>
        </p:nvSpPr>
        <p:spPr>
          <a:xfrm>
            <a:off x="5072460" y="4847774"/>
            <a:ext cx="1417955" cy="2769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sa primenom saturation filtera = 0 </a:t>
            </a:r>
            <a:endParaRPr lang="sr-Cyrl-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Text Box 51"/>
          <p:cNvSpPr txBox="1"/>
          <p:nvPr/>
        </p:nvSpPr>
        <p:spPr>
          <a:xfrm>
            <a:off x="7537604" y="4847775"/>
            <a:ext cx="1417955" cy="2769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sa primenom saturation filtera = 0.5</a:t>
            </a:r>
            <a:endParaRPr lang="sr-Cyrl-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Text Box 52"/>
          <p:cNvSpPr txBox="1"/>
          <p:nvPr/>
        </p:nvSpPr>
        <p:spPr>
          <a:xfrm>
            <a:off x="10133624" y="4899416"/>
            <a:ext cx="1417955" cy="2769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sa primenom saturation filtera = 1</a:t>
            </a:r>
            <a:endParaRPr lang="sr-Cyrl-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8" name="Rectangle 17"/>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r-Latn-RS" altLang="sr-Latn-RS" sz="12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r>
            <a:br>
              <a:rPr kumimoji="0" lang="sr-Latn-RS" altLang="sr-Latn-RS" sz="12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endParaRPr kumimoji="0" lang="sr-Cyrl-RS" altLang="sr-Latn-RS" sz="12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r-Cyrl-RS" altLang="sr-Latn-RS" sz="1800" b="0" i="0" u="none" strike="noStrike" cap="none" normalizeH="0" baseline="0" smtClean="0">
              <a:ln>
                <a:noFill/>
              </a:ln>
              <a:solidFill>
                <a:schemeClr val="tx1"/>
              </a:solidFill>
              <a:effectLst/>
              <a:latin typeface="Arial" panose="020B0604020202020204" pitchFamily="34" charset="0"/>
            </a:endParaRPr>
          </a:p>
        </p:txBody>
      </p:sp>
      <p:sp>
        <p:nvSpPr>
          <p:cNvPr id="20" name="Rectangle 22"/>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sr-Latn-RS" altLang="sr-Latn-RS" sz="12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sr-Latn-RS" altLang="sr-Latn-RS" sz="12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r>
            <a:br>
              <a:rPr kumimoji="0" lang="sr-Latn-RS" altLang="sr-Latn-RS" sz="12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endParaRPr kumimoji="0" lang="sr-Latn-RS" altLang="sr-Latn-R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3457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2400" b="1" dirty="0" smtClean="0"/>
              <a:t>Hue filter</a:t>
            </a:r>
            <a:r>
              <a:rPr lang="en-US" b="1" dirty="0"/>
              <a:t/>
            </a:r>
            <a:br>
              <a:rPr lang="en-US" b="1" dirty="0"/>
            </a:br>
            <a:endParaRPr lang="en-US" dirty="0"/>
          </a:p>
        </p:txBody>
      </p:sp>
      <p:sp>
        <p:nvSpPr>
          <p:cNvPr id="3" name="Content Placeholder 2"/>
          <p:cNvSpPr>
            <a:spLocks noGrp="1"/>
          </p:cNvSpPr>
          <p:nvPr>
            <p:ph idx="1"/>
          </p:nvPr>
        </p:nvSpPr>
        <p:spPr>
          <a:xfrm>
            <a:off x="1097280" y="1845734"/>
            <a:ext cx="10058400" cy="4031191"/>
          </a:xfrm>
        </p:spPr>
        <p:txBody>
          <a:bodyPr>
            <a:normAutofit/>
          </a:bodyPr>
          <a:lstStyle/>
          <a:p>
            <a:r>
              <a:rPr lang="sr-Latn-RS" dirty="0"/>
              <a:t>Dimenzija Hue predstavlja jednu od glavnih osobina </a:t>
            </a:r>
            <a:r>
              <a:rPr lang="sr-Latn-RS" dirty="0" smtClean="0"/>
              <a:t>i to je ono što </a:t>
            </a:r>
            <a:r>
              <a:rPr lang="sr-Latn-RS" dirty="0"/>
              <a:t>mi podrazumevamo kada opisujemo boje – crvena, ljubičasta, plava itd, a konkretnije, hue predstavlja dominantnu talasnu dužinu boje. </a:t>
            </a:r>
            <a:endParaRPr lang="sr-Latn-RS" dirty="0" smtClean="0"/>
          </a:p>
          <a:p>
            <a:r>
              <a:rPr lang="sr-Latn-RS" dirty="0"/>
              <a:t>HSV je jedan od cilindričnih modela za predstavljanje boja kod koga je Hue ugaona dimenzija, sa početkom u osnovnoj crvenoj boji na 0° koja prolazi kroz zelenu osnovnu boju na 120°, zatim plavu osnovnu boju na 240° (ili -60°) i na kraju se vraća nazad ka crvenoj osnovnoj boji na 360° (ili 0°). </a:t>
            </a:r>
            <a:endParaRPr lang="sr-Latn-RS" dirty="0" smtClean="0"/>
          </a:p>
          <a:p>
            <a:endParaRPr lang="sr-Latn-RS" dirty="0" smtClean="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Slide Number Placeholder 8"/>
          <p:cNvSpPr>
            <a:spLocks noGrp="1"/>
          </p:cNvSpPr>
          <p:nvPr>
            <p:ph type="sldNum" sz="quarter" idx="12"/>
          </p:nvPr>
        </p:nvSpPr>
        <p:spPr/>
        <p:txBody>
          <a:bodyPr/>
          <a:lstStyle/>
          <a:p>
            <a:fld id="{4CE482DC-2269-4F26-9D2A-7E44B1A4CD85}" type="slidenum">
              <a:rPr lang="en-US" smtClean="0"/>
              <a:t>22</a:t>
            </a:fld>
            <a:endParaRPr lang="en-US" dirty="0"/>
          </a:p>
        </p:txBody>
      </p:sp>
      <p:sp>
        <p:nvSpPr>
          <p:cNvPr id="10" name="Footer Placeholder 9"/>
          <p:cNvSpPr>
            <a:spLocks noGrp="1"/>
          </p:cNvSpPr>
          <p:nvPr>
            <p:ph type="ftr" sz="quarter" idx="11"/>
          </p:nvPr>
        </p:nvSpPr>
        <p:spPr/>
        <p:txBody>
          <a:bodyPr/>
          <a:lstStyle/>
          <a:p>
            <a:r>
              <a:rPr lang="en-US" smtClean="0"/>
              <a:t>Multimedijalni sistemi</a:t>
            </a:r>
            <a:endParaRPr lang="en-US" dirty="0"/>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5117465" y="3709967"/>
            <a:ext cx="1957070" cy="2019300"/>
          </a:xfrm>
          <a:prstGeom prst="rect">
            <a:avLst/>
          </a:prstGeom>
        </p:spPr>
      </p:pic>
      <p:sp>
        <p:nvSpPr>
          <p:cNvPr id="11" name="Text Box 42"/>
          <p:cNvSpPr txBox="1"/>
          <p:nvPr/>
        </p:nvSpPr>
        <p:spPr>
          <a:xfrm>
            <a:off x="5117465" y="5846800"/>
            <a:ext cx="1866900"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sr-Latn-RS" sz="900" b="1" dirty="0" smtClean="0">
                <a:solidFill>
                  <a:srgbClr val="4F81BD"/>
                </a:solidFill>
                <a:latin typeface="Calibri" panose="020F0502020204030204" pitchFamily="34" charset="0"/>
                <a:ea typeface="Calibri" panose="020F0502020204030204" pitchFamily="34" charset="0"/>
                <a:cs typeface="Times New Roman" panose="02020603050405020304" pitchFamily="18" charset="0"/>
              </a:rPr>
              <a:t>Točak boja</a:t>
            </a:r>
            <a:endParaRPr lang="sr-Cyrl-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41839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2400" b="1" dirty="0" smtClean="0"/>
              <a:t>Hue filter</a:t>
            </a:r>
            <a:r>
              <a:rPr lang="en-US" b="1" dirty="0"/>
              <a:t/>
            </a:r>
            <a:br>
              <a:rPr lang="en-US" b="1" dirty="0"/>
            </a:br>
            <a:endParaRPr lang="en-US"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Slide Number Placeholder 8"/>
          <p:cNvSpPr>
            <a:spLocks noGrp="1"/>
          </p:cNvSpPr>
          <p:nvPr>
            <p:ph type="sldNum" sz="quarter" idx="12"/>
          </p:nvPr>
        </p:nvSpPr>
        <p:spPr/>
        <p:txBody>
          <a:bodyPr/>
          <a:lstStyle/>
          <a:p>
            <a:fld id="{4CE482DC-2269-4F26-9D2A-7E44B1A4CD85}" type="slidenum">
              <a:rPr lang="en-US" smtClean="0"/>
              <a:t>23</a:t>
            </a:fld>
            <a:endParaRPr lang="en-US" dirty="0"/>
          </a:p>
        </p:txBody>
      </p:sp>
      <p:sp>
        <p:nvSpPr>
          <p:cNvPr id="10" name="Footer Placeholder 9"/>
          <p:cNvSpPr>
            <a:spLocks noGrp="1"/>
          </p:cNvSpPr>
          <p:nvPr>
            <p:ph type="ftr" sz="quarter" idx="11"/>
          </p:nvPr>
        </p:nvSpPr>
        <p:spPr/>
        <p:txBody>
          <a:bodyPr/>
          <a:lstStyle/>
          <a:p>
            <a:r>
              <a:rPr lang="en-US" smtClean="0"/>
              <a:t>Multimedijalni sistemi</a:t>
            </a:r>
            <a:endParaRPr lang="en-US" dirty="0"/>
          </a:p>
        </p:txBody>
      </p:sp>
      <p:pic>
        <p:nvPicPr>
          <p:cNvPr id="6146" name="Picture 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47" y="2337309"/>
            <a:ext cx="1417638" cy="2519363"/>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9906" y="2347616"/>
            <a:ext cx="1417638" cy="251936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567" y="2375211"/>
            <a:ext cx="1417638" cy="251936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4548" y="2346016"/>
            <a:ext cx="1417638" cy="2519363"/>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59"/>
          <p:cNvSpPr txBox="1"/>
          <p:nvPr/>
        </p:nvSpPr>
        <p:spPr>
          <a:xfrm>
            <a:off x="2268547" y="4959000"/>
            <a:ext cx="1417955" cy="27622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Originalna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pre hue filtera </a:t>
            </a:r>
            <a:endParaRPr lang="sr-Cyrl-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 Box 60"/>
          <p:cNvSpPr txBox="1"/>
          <p:nvPr/>
        </p:nvSpPr>
        <p:spPr>
          <a:xfrm>
            <a:off x="4149906" y="4981218"/>
            <a:ext cx="1417955" cy="2769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sa primenom hue filtera = 0 </a:t>
            </a:r>
            <a:endParaRPr lang="sr-Cyrl-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 Box 61"/>
          <p:cNvSpPr txBox="1"/>
          <p:nvPr/>
        </p:nvSpPr>
        <p:spPr>
          <a:xfrm>
            <a:off x="6026441" y="4965188"/>
            <a:ext cx="1417955" cy="2769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sa primenom hue filtera = 120</a:t>
            </a:r>
            <a:endParaRPr lang="sr-Cyrl-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 Box 62"/>
          <p:cNvSpPr txBox="1"/>
          <p:nvPr/>
        </p:nvSpPr>
        <p:spPr>
          <a:xfrm>
            <a:off x="7902976" y="4958614"/>
            <a:ext cx="1417955" cy="2769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sa primenom hue filtera = 240</a:t>
            </a:r>
            <a:endParaRPr lang="sr-Cyrl-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9"/>
          <p:cNvSpPr>
            <a:spLocks noChangeArrowheads="1"/>
          </p:cNvSpPr>
          <p:nvPr/>
        </p:nvSpPr>
        <p:spPr bwMode="auto">
          <a:xfrm>
            <a:off x="2673531" y="19289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r-Latn-RS" altLang="sr-Latn-R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r>
            <a:br>
              <a:rPr kumimoji="0" lang="sr-Latn-RS" altLang="sr-Latn-R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endParaRPr kumimoji="0" lang="sr-Cyrl-RS" altLang="sr-Latn-RS" sz="12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r-Cyrl-RS" altLang="sr-Latn-RS" sz="1800" b="0" i="0" u="none" strike="noStrike" cap="none" normalizeH="0" baseline="0" smtClean="0">
              <a:ln>
                <a:noFill/>
              </a:ln>
              <a:solidFill>
                <a:schemeClr val="tx1"/>
              </a:solidFill>
              <a:effectLst/>
              <a:latin typeface="Arial" panose="020B0604020202020204" pitchFamily="34" charset="0"/>
            </a:endParaRPr>
          </a:p>
        </p:txBody>
      </p:sp>
      <p:sp>
        <p:nvSpPr>
          <p:cNvPr id="6" name="Rectangle 14"/>
          <p:cNvSpPr>
            <a:spLocks noChangeArrowheads="1"/>
          </p:cNvSpPr>
          <p:nvPr/>
        </p:nvSpPr>
        <p:spPr bwMode="auto">
          <a:xfrm>
            <a:off x="2673531" y="192894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sr-Latn-RS" altLang="sr-Latn-RS" sz="1100" b="0" i="0" u="none" strike="noStrike" cap="none" normalizeH="0" baseline="0" smtClean="0">
              <a:ln>
                <a:noFill/>
              </a:ln>
              <a:solidFill>
                <a:schemeClr val="tx1"/>
              </a:solidFill>
              <a:effectLst/>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sr-Latn-RS" altLang="sr-Latn-R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r>
            <a:br>
              <a:rPr kumimoji="0" lang="sr-Latn-RS" altLang="sr-Latn-RS" sz="1100" b="0" i="0" u="none" strike="noStrike" cap="none" normalizeH="0" baseline="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br>
            <a:endParaRPr kumimoji="0" lang="sr-Cyrl-RS" altLang="sr-Latn-RS" sz="12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r-Cyrl-RS" altLang="sr-Latn-R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957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sr-Latn-RS" sz="2400" b="1" dirty="0" smtClean="0"/>
              <a:t>Binarni filteri</a:t>
            </a:r>
            <a:r>
              <a:rPr lang="en-US" b="1" dirty="0"/>
              <a:t/>
            </a:r>
            <a:br>
              <a:rPr lang="en-US" b="1" dirty="0"/>
            </a:br>
            <a:endParaRPr lang="en-US" dirty="0"/>
          </a:p>
        </p:txBody>
      </p:sp>
      <p:sp>
        <p:nvSpPr>
          <p:cNvPr id="3" name="Content Placeholder 2"/>
          <p:cNvSpPr>
            <a:spLocks noGrp="1"/>
          </p:cNvSpPr>
          <p:nvPr>
            <p:ph idx="1"/>
          </p:nvPr>
        </p:nvSpPr>
        <p:spPr>
          <a:xfrm>
            <a:off x="1097280" y="1845734"/>
            <a:ext cx="10058400" cy="4011602"/>
          </a:xfrm>
        </p:spPr>
        <p:txBody>
          <a:bodyPr>
            <a:normAutofit fontScale="92500" lnSpcReduction="10000"/>
          </a:bodyPr>
          <a:lstStyle/>
          <a:p>
            <a:pPr algn="just"/>
            <a:r>
              <a:rPr lang="sr-Latn-RS" dirty="0"/>
              <a:t>Binarni filteri </a:t>
            </a:r>
            <a:r>
              <a:rPr lang="sr-Latn-RS" dirty="0" smtClean="0"/>
              <a:t>u </a:t>
            </a:r>
            <a:r>
              <a:rPr lang="sr-Latn-RS" dirty="0" smtClean="0"/>
              <a:t>procesiranju </a:t>
            </a:r>
            <a:r>
              <a:rPr lang="sr-Latn-RS" dirty="0"/>
              <a:t>slika predstavljaju operaciju koja prikazuje kako se dva sloja koji predstavljaju različite slike </a:t>
            </a:r>
            <a:r>
              <a:rPr lang="sr-Latn-RS" dirty="0" smtClean="0"/>
              <a:t>stapaju </a:t>
            </a:r>
            <a:r>
              <a:rPr lang="sr-Latn-RS" dirty="0"/>
              <a:t>u jedan</a:t>
            </a:r>
            <a:r>
              <a:rPr lang="sr-Latn-RS" dirty="0" smtClean="0"/>
              <a:t>.</a:t>
            </a:r>
          </a:p>
          <a:p>
            <a:pPr algn="just"/>
            <a:r>
              <a:rPr lang="sr-Latn-RS" dirty="0"/>
              <a:t>Klasičan </a:t>
            </a:r>
            <a:r>
              <a:rPr lang="sr-Latn-RS" i="1" dirty="0"/>
              <a:t>blend </a:t>
            </a:r>
            <a:r>
              <a:rPr lang="sr-Latn-RS" dirty="0"/>
              <a:t>mod </a:t>
            </a:r>
            <a:r>
              <a:rPr lang="sr-Latn-RS" dirty="0" smtClean="0"/>
              <a:t>predstavlja </a:t>
            </a:r>
            <a:r>
              <a:rPr lang="sr-Latn-RS" dirty="0" smtClean="0"/>
              <a:t>varijantu </a:t>
            </a:r>
            <a:r>
              <a:rPr lang="sr-Latn-RS" dirty="0"/>
              <a:t>stapanja dve slike kod kojih gornji sloj ima zadatak da prosto prekrije sloj ispod</a:t>
            </a:r>
            <a:r>
              <a:rPr lang="sr-Latn-RS" dirty="0" smtClean="0"/>
              <a:t>.</a:t>
            </a:r>
          </a:p>
          <a:p>
            <a:pPr algn="just"/>
            <a:r>
              <a:rPr lang="sr-Latn-RS" dirty="0"/>
              <a:t>Međutim, </a:t>
            </a:r>
            <a:r>
              <a:rPr lang="sr-Latn-RS" dirty="0" smtClean="0"/>
              <a:t>pošto su pikseli predstavljeni </a:t>
            </a:r>
            <a:r>
              <a:rPr lang="sr-Latn-RS" dirty="0"/>
              <a:t>u </a:t>
            </a:r>
            <a:r>
              <a:rPr lang="sr-Latn-RS" i="1" dirty="0"/>
              <a:t>RGB </a:t>
            </a:r>
            <a:r>
              <a:rPr lang="sr-Latn-RS" dirty="0"/>
              <a:t>i imaju više komponenti nad kojima se može vršiti procesiranje, postoji više binarnih filtera, tj. više </a:t>
            </a:r>
            <a:r>
              <a:rPr lang="sr-Latn-RS" i="1" dirty="0"/>
              <a:t>blend </a:t>
            </a:r>
            <a:r>
              <a:rPr lang="sr-Latn-RS" dirty="0"/>
              <a:t>modova koji predstavljaju na koji način se dve slike mogu stopiti. </a:t>
            </a:r>
            <a:endParaRPr lang="sr-Latn-RS" dirty="0" smtClean="0"/>
          </a:p>
          <a:p>
            <a:pPr algn="just"/>
            <a:r>
              <a:rPr lang="sr-Latn-RS" dirty="0"/>
              <a:t>U narednom </a:t>
            </a:r>
            <a:r>
              <a:rPr lang="sr-Latn-RS" dirty="0" smtClean="0"/>
              <a:t>delu obrađeni su sledeći filteri</a:t>
            </a:r>
          </a:p>
          <a:p>
            <a:pPr lvl="1" algn="just"/>
            <a:r>
              <a:rPr lang="sr-Latn-RS" dirty="0" smtClean="0"/>
              <a:t>Normal blend filter</a:t>
            </a:r>
          </a:p>
          <a:p>
            <a:pPr lvl="1" algn="just"/>
            <a:r>
              <a:rPr lang="sr-Latn-RS" dirty="0" smtClean="0"/>
              <a:t>Multiply filter</a:t>
            </a:r>
          </a:p>
          <a:p>
            <a:pPr lvl="1" algn="just"/>
            <a:r>
              <a:rPr lang="sr-Latn-RS" dirty="0" smtClean="0"/>
              <a:t>Difference filter</a:t>
            </a:r>
          </a:p>
          <a:p>
            <a:pPr lvl="1" algn="just"/>
            <a:r>
              <a:rPr lang="sr-Latn-RS" dirty="0" smtClean="0"/>
              <a:t>Lighter filter</a:t>
            </a:r>
          </a:p>
          <a:p>
            <a:pPr lvl="1" algn="just"/>
            <a:r>
              <a:rPr lang="sr-Latn-RS" dirty="0" smtClean="0"/>
              <a:t>Darker filter</a:t>
            </a:r>
            <a:endParaRPr lang="en-US" dirty="0"/>
          </a:p>
          <a:p>
            <a:endParaRPr lang="sr-Latn-RS" dirty="0" smtClean="0"/>
          </a:p>
        </p:txBody>
      </p:sp>
      <p:sp>
        <p:nvSpPr>
          <p:cNvPr id="9" name="Slide Number Placeholder 8"/>
          <p:cNvSpPr>
            <a:spLocks noGrp="1"/>
          </p:cNvSpPr>
          <p:nvPr>
            <p:ph type="sldNum" sz="quarter" idx="12"/>
          </p:nvPr>
        </p:nvSpPr>
        <p:spPr/>
        <p:txBody>
          <a:bodyPr/>
          <a:lstStyle/>
          <a:p>
            <a:fld id="{4CE482DC-2269-4F26-9D2A-7E44B1A4CD85}" type="slidenum">
              <a:rPr lang="en-US" smtClean="0"/>
              <a:t>24</a:t>
            </a:fld>
            <a:endParaRPr lang="en-US" dirty="0"/>
          </a:p>
        </p:txBody>
      </p:sp>
      <p:sp>
        <p:nvSpPr>
          <p:cNvPr id="10" name="Footer Placeholder 9"/>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2906936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2400" b="1" dirty="0" smtClean="0"/>
              <a:t>Normal blend filter</a:t>
            </a:r>
            <a:r>
              <a:rPr lang="en-US" b="1" dirty="0"/>
              <a:t/>
            </a:r>
            <a:br>
              <a:rPr lang="en-US" b="1" dirty="0"/>
            </a:br>
            <a:endParaRPr lang="en-US" dirty="0"/>
          </a:p>
        </p:txBody>
      </p:sp>
      <p:sp>
        <p:nvSpPr>
          <p:cNvPr id="3" name="Content Placeholder 2"/>
          <p:cNvSpPr>
            <a:spLocks noGrp="1"/>
          </p:cNvSpPr>
          <p:nvPr>
            <p:ph idx="1"/>
          </p:nvPr>
        </p:nvSpPr>
        <p:spPr>
          <a:xfrm>
            <a:off x="1097280" y="1845734"/>
            <a:ext cx="10058400" cy="4031191"/>
          </a:xfrm>
        </p:spPr>
        <p:txBody>
          <a:bodyPr>
            <a:normAutofit/>
          </a:bodyPr>
          <a:lstStyle/>
          <a:p>
            <a:pPr algn="just"/>
            <a:r>
              <a:rPr lang="sr-Latn-RS" dirty="0"/>
              <a:t>Normal blend </a:t>
            </a:r>
            <a:r>
              <a:rPr lang="sr-Latn-RS" dirty="0" smtClean="0"/>
              <a:t>je </a:t>
            </a:r>
            <a:r>
              <a:rPr lang="sr-Latn-RS" dirty="0"/>
              <a:t>standardan blend mode, koji ima zadatak da gornjim slojem prekrije donji bez mešanja boja, i to povećavajući </a:t>
            </a:r>
            <a:r>
              <a:rPr lang="sr-Latn-RS" i="1" dirty="0"/>
              <a:t>alpha composition</a:t>
            </a:r>
            <a:r>
              <a:rPr lang="sr-Latn-RS" dirty="0"/>
              <a:t> faktor koji predstavlja stepen transparentnosti gornjeg sloja. </a:t>
            </a:r>
            <a:endParaRPr lang="sr-Latn-RS" dirty="0" smtClean="0"/>
          </a:p>
          <a:p>
            <a:pPr algn="just"/>
            <a:r>
              <a:rPr lang="sr-Latn-RS" dirty="0"/>
              <a:t>Da bi slika mogla da menja svoju transparentnost na osnovu </a:t>
            </a:r>
            <a:r>
              <a:rPr lang="sr-Latn-RS" i="1" dirty="0"/>
              <a:t>alpha </a:t>
            </a:r>
            <a:r>
              <a:rPr lang="sr-Latn-RS" dirty="0"/>
              <a:t>faktora, </a:t>
            </a:r>
            <a:r>
              <a:rPr lang="sr-Latn-RS" i="1" dirty="0"/>
              <a:t>Catmull </a:t>
            </a:r>
            <a:r>
              <a:rPr lang="sr-Latn-RS" dirty="0"/>
              <a:t>i</a:t>
            </a:r>
            <a:r>
              <a:rPr lang="sr-Latn-RS" i="1" dirty="0"/>
              <a:t> Smith</a:t>
            </a:r>
            <a:r>
              <a:rPr lang="sr-Latn-RS" dirty="0"/>
              <a:t> su uveli još jednu komponenta kao deo </a:t>
            </a:r>
            <a:r>
              <a:rPr lang="sr-Latn-RS" i="1" dirty="0"/>
              <a:t>RGB</a:t>
            </a:r>
            <a:r>
              <a:rPr lang="sr-Latn-RS" dirty="0"/>
              <a:t> standarda. Komponenta </a:t>
            </a:r>
            <a:r>
              <a:rPr lang="sr-Latn-RS" i="1" dirty="0"/>
              <a:t>A </a:t>
            </a:r>
            <a:r>
              <a:rPr lang="sr-Latn-RS" dirty="0" smtClean="0"/>
              <a:t>tj.</a:t>
            </a:r>
            <a:r>
              <a:rPr lang="sr-Latn-RS" i="1" dirty="0" smtClean="0"/>
              <a:t> </a:t>
            </a:r>
            <a:r>
              <a:rPr lang="sr-Latn-RS" i="1" dirty="0"/>
              <a:t>integralna alpha vrednost </a:t>
            </a:r>
            <a:r>
              <a:rPr lang="sr-Latn-RS" dirty="0"/>
              <a:t>predstavlja stepen providnosti </a:t>
            </a:r>
            <a:r>
              <a:rPr lang="sr-Latn-RS" i="1" dirty="0"/>
              <a:t>RGB</a:t>
            </a:r>
            <a:r>
              <a:rPr lang="sr-Latn-RS" dirty="0"/>
              <a:t> za dati piksel, i to u slučaju da je vrednost komponente </a:t>
            </a:r>
            <a:r>
              <a:rPr lang="sr-Latn-RS" i="1" dirty="0"/>
              <a:t>A 0% </a:t>
            </a:r>
            <a:r>
              <a:rPr lang="sr-Latn-RS" dirty="0"/>
              <a:t>piksel je potpuno transparentan, a u slučaju vrednosti </a:t>
            </a:r>
            <a:r>
              <a:rPr lang="sr-Latn-RS" i="1" dirty="0"/>
              <a:t>100% </a:t>
            </a:r>
            <a:r>
              <a:rPr lang="sr-Latn-RS" dirty="0"/>
              <a:t>piksel je neprovidan i jednak je pikselu iz običnog </a:t>
            </a:r>
            <a:r>
              <a:rPr lang="sr-Latn-RS" i="1" dirty="0"/>
              <a:t>RGB </a:t>
            </a:r>
            <a:r>
              <a:rPr lang="sr-Latn-RS" dirty="0"/>
              <a:t>kanala.</a:t>
            </a:r>
            <a:endParaRPr lang="en-US" dirty="0"/>
          </a:p>
          <a:p>
            <a:pPr algn="just"/>
            <a:r>
              <a:rPr lang="sr-Latn-RS" dirty="0"/>
              <a:t>Filter za </a:t>
            </a:r>
            <a:r>
              <a:rPr lang="sr-Latn-RS" i="1" dirty="0"/>
              <a:t>normal blend mode</a:t>
            </a:r>
            <a:r>
              <a:rPr lang="sr-Latn-RS" dirty="0"/>
              <a:t> prihvata dve slike, gornji i donji sloj kao prvi i drugi argument, kao i </a:t>
            </a:r>
            <a:r>
              <a:rPr lang="sr-Latn-RS" i="1" dirty="0"/>
              <a:t>alpha</a:t>
            </a:r>
            <a:r>
              <a:rPr lang="sr-Latn-RS" dirty="0"/>
              <a:t> faktor između 0 i 1 koji predstavlja stepen stapanja slika. </a:t>
            </a:r>
            <a:r>
              <a:rPr lang="sr-Latn-RS" dirty="0" smtClean="0"/>
              <a:t>Prilikom obilaska matrice vrši se paralelno procesiranje obe slike i to </a:t>
            </a:r>
            <a:r>
              <a:rPr lang="sr-Latn-RS" dirty="0"/>
              <a:t>tako što se svaka od komponenti </a:t>
            </a:r>
            <a:r>
              <a:rPr lang="sr-Latn-RS" i="1" dirty="0"/>
              <a:t>RGB</a:t>
            </a:r>
            <a:r>
              <a:rPr lang="sr-Latn-RS" dirty="0"/>
              <a:t> gornje slike množi </a:t>
            </a:r>
            <a:r>
              <a:rPr lang="sr-Latn-RS" i="1" dirty="0"/>
              <a:t>(1-alfa</a:t>
            </a:r>
            <a:r>
              <a:rPr lang="sr-Latn-RS" i="1" dirty="0" smtClean="0"/>
              <a:t>) </a:t>
            </a:r>
            <a:r>
              <a:rPr lang="sr-Latn-RS" dirty="0" smtClean="0"/>
              <a:t>faktorom, i sabira sa vrednošću donje pomnožene sa alfa faktorom.	</a:t>
            </a:r>
            <a:endParaRPr lang="en-US" dirty="0"/>
          </a:p>
          <a:p>
            <a:endParaRPr lang="sr-Latn-RS" dirty="0" smtClean="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Slide Number Placeholder 8"/>
          <p:cNvSpPr>
            <a:spLocks noGrp="1"/>
          </p:cNvSpPr>
          <p:nvPr>
            <p:ph type="sldNum" sz="quarter" idx="12"/>
          </p:nvPr>
        </p:nvSpPr>
        <p:spPr/>
        <p:txBody>
          <a:bodyPr/>
          <a:lstStyle/>
          <a:p>
            <a:fld id="{4CE482DC-2269-4F26-9D2A-7E44B1A4CD85}" type="slidenum">
              <a:rPr lang="en-US" smtClean="0"/>
              <a:t>25</a:t>
            </a:fld>
            <a:endParaRPr lang="en-US" dirty="0"/>
          </a:p>
        </p:txBody>
      </p:sp>
      <p:sp>
        <p:nvSpPr>
          <p:cNvPr id="10" name="Footer Placeholder 9"/>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302800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2400" b="1" dirty="0" smtClean="0"/>
              <a:t>Normal blend filter</a:t>
            </a:r>
            <a:r>
              <a:rPr lang="en-US" b="1" dirty="0"/>
              <a:t/>
            </a:r>
            <a:br>
              <a:rPr lang="en-US" b="1" dirty="0"/>
            </a:br>
            <a:endParaRPr lang="en-US" dirty="0"/>
          </a:p>
        </p:txBody>
      </p:sp>
      <p:sp>
        <p:nvSpPr>
          <p:cNvPr id="3" name="Content Placeholder 2"/>
          <p:cNvSpPr>
            <a:spLocks noGrp="1"/>
          </p:cNvSpPr>
          <p:nvPr>
            <p:ph idx="1"/>
          </p:nvPr>
        </p:nvSpPr>
        <p:spPr>
          <a:xfrm>
            <a:off x="1097280" y="1845734"/>
            <a:ext cx="10058400" cy="4031191"/>
          </a:xfrm>
        </p:spPr>
        <p:txBody>
          <a:bodyPr>
            <a:normAutofit/>
          </a:bodyPr>
          <a:lstStyle/>
          <a:p>
            <a:r>
              <a:rPr lang="sr-Latn-RS" dirty="0" smtClean="0"/>
              <a:t>	</a:t>
            </a:r>
            <a:endParaRPr lang="en-US" dirty="0"/>
          </a:p>
          <a:p>
            <a:endParaRPr lang="sr-Latn-RS" dirty="0" smtClean="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234320" y="1948874"/>
            <a:ext cx="3096140" cy="1789446"/>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8035018" y="1948874"/>
            <a:ext cx="3120661" cy="1803618"/>
          </a:xfrm>
          <a:prstGeom prst="rect">
            <a:avLst/>
          </a:prstGeom>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4578409" y="3861329"/>
            <a:ext cx="3096141" cy="1789446"/>
          </a:xfrm>
          <a:prstGeom prst="rect">
            <a:avLst/>
          </a:prstGeom>
        </p:spPr>
      </p:pic>
      <p:sp>
        <p:nvSpPr>
          <p:cNvPr id="8" name="Text Box 83"/>
          <p:cNvSpPr txBox="1"/>
          <p:nvPr/>
        </p:nvSpPr>
        <p:spPr>
          <a:xfrm>
            <a:off x="1699080" y="3752492"/>
            <a:ext cx="2166620"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na prvom sloju pre operacije blend</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306"/>
          <p:cNvSpPr txBox="1"/>
          <p:nvPr/>
        </p:nvSpPr>
        <p:spPr>
          <a:xfrm>
            <a:off x="8495210" y="3757641"/>
            <a:ext cx="2200275"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na drugom sloju pre operacije blend</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309"/>
          <p:cNvSpPr txBox="1"/>
          <p:nvPr/>
        </p:nvSpPr>
        <p:spPr>
          <a:xfrm>
            <a:off x="4931091" y="5650775"/>
            <a:ext cx="2390775" cy="2769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nakon primene blenda između slojeva sa faktorom 0.67</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Slide Number Placeholder 14"/>
          <p:cNvSpPr>
            <a:spLocks noGrp="1"/>
          </p:cNvSpPr>
          <p:nvPr>
            <p:ph type="sldNum" sz="quarter" idx="12"/>
          </p:nvPr>
        </p:nvSpPr>
        <p:spPr/>
        <p:txBody>
          <a:bodyPr/>
          <a:lstStyle/>
          <a:p>
            <a:fld id="{4CE482DC-2269-4F26-9D2A-7E44B1A4CD85}" type="slidenum">
              <a:rPr lang="en-US" smtClean="0"/>
              <a:t>26</a:t>
            </a:fld>
            <a:endParaRPr lang="en-US" dirty="0"/>
          </a:p>
        </p:txBody>
      </p:sp>
      <p:sp>
        <p:nvSpPr>
          <p:cNvPr id="16" name="Footer Placeholder 15"/>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118212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2400" b="1" dirty="0" smtClean="0"/>
              <a:t>Multiply blend filter</a:t>
            </a:r>
            <a:r>
              <a:rPr lang="en-US" b="1" dirty="0" smtClean="0"/>
              <a:t/>
            </a:r>
            <a:br>
              <a:rPr lang="en-US" b="1" dirty="0" smtClean="0"/>
            </a:br>
            <a:endParaRPr lang="en-US" dirty="0"/>
          </a:p>
        </p:txBody>
      </p:sp>
      <p:sp>
        <p:nvSpPr>
          <p:cNvPr id="3" name="Content Placeholder 2"/>
          <p:cNvSpPr>
            <a:spLocks noGrp="1"/>
          </p:cNvSpPr>
          <p:nvPr>
            <p:ph idx="1"/>
          </p:nvPr>
        </p:nvSpPr>
        <p:spPr>
          <a:xfrm>
            <a:off x="1097280" y="1845734"/>
            <a:ext cx="10058400" cy="4031191"/>
          </a:xfrm>
        </p:spPr>
        <p:txBody>
          <a:bodyPr>
            <a:normAutofit/>
          </a:bodyPr>
          <a:lstStyle/>
          <a:p>
            <a:pPr algn="just"/>
            <a:r>
              <a:rPr lang="en-US" dirty="0"/>
              <a:t>Multiply blend mode je blend mode </a:t>
            </a:r>
            <a:r>
              <a:rPr lang="en-US" dirty="0" err="1"/>
              <a:t>između</a:t>
            </a:r>
            <a:r>
              <a:rPr lang="en-US" dirty="0"/>
              <a:t> </a:t>
            </a:r>
            <a:r>
              <a:rPr lang="en-US" dirty="0" err="1"/>
              <a:t>dva</a:t>
            </a:r>
            <a:r>
              <a:rPr lang="en-US" dirty="0"/>
              <a:t> </a:t>
            </a:r>
            <a:r>
              <a:rPr lang="en-US" dirty="0" err="1"/>
              <a:t>sloja</a:t>
            </a:r>
            <a:r>
              <a:rPr lang="en-US" dirty="0"/>
              <a:t>, </a:t>
            </a:r>
            <a:r>
              <a:rPr lang="en-US" dirty="0" err="1"/>
              <a:t>tj</a:t>
            </a:r>
            <a:r>
              <a:rPr lang="en-US" dirty="0"/>
              <a:t>. </a:t>
            </a:r>
            <a:r>
              <a:rPr lang="en-US" dirty="0" err="1"/>
              <a:t>dve</a:t>
            </a:r>
            <a:r>
              <a:rPr lang="en-US" dirty="0"/>
              <a:t> </a:t>
            </a:r>
            <a:r>
              <a:rPr lang="en-US" dirty="0" err="1"/>
              <a:t>slike</a:t>
            </a:r>
            <a:r>
              <a:rPr lang="en-US" dirty="0"/>
              <a:t> u </a:t>
            </a:r>
            <a:r>
              <a:rPr lang="en-US" dirty="0" err="1"/>
              <a:t>kome</a:t>
            </a:r>
            <a:r>
              <a:rPr lang="en-US" dirty="0"/>
              <a:t> se </a:t>
            </a:r>
            <a:r>
              <a:rPr lang="en-US" dirty="0" err="1"/>
              <a:t>za</a:t>
            </a:r>
            <a:r>
              <a:rPr lang="en-US" dirty="0"/>
              <a:t> </a:t>
            </a:r>
            <a:r>
              <a:rPr lang="en-US" dirty="0" err="1"/>
              <a:t>svaki</a:t>
            </a:r>
            <a:r>
              <a:rPr lang="en-US" dirty="0"/>
              <a:t> </a:t>
            </a:r>
            <a:r>
              <a:rPr lang="en-US" dirty="0" err="1"/>
              <a:t>piksel</a:t>
            </a:r>
            <a:r>
              <a:rPr lang="en-US" dirty="0"/>
              <a:t> </a:t>
            </a:r>
            <a:r>
              <a:rPr lang="en-US" dirty="0" err="1"/>
              <a:t>sa</a:t>
            </a:r>
            <a:r>
              <a:rPr lang="en-US" dirty="0"/>
              <a:t> </a:t>
            </a:r>
            <a:r>
              <a:rPr lang="en-US" dirty="0" err="1"/>
              <a:t>gornjeg</a:t>
            </a:r>
            <a:r>
              <a:rPr lang="en-US" dirty="0"/>
              <a:t> </a:t>
            </a:r>
            <a:r>
              <a:rPr lang="en-US" dirty="0" err="1"/>
              <a:t>sloja</a:t>
            </a:r>
            <a:r>
              <a:rPr lang="en-US" dirty="0"/>
              <a:t> </a:t>
            </a:r>
            <a:r>
              <a:rPr lang="en-US" dirty="0" err="1"/>
              <a:t>sve</a:t>
            </a:r>
            <a:r>
              <a:rPr lang="en-US" dirty="0"/>
              <a:t> tri </a:t>
            </a:r>
            <a:r>
              <a:rPr lang="en-US" dirty="0" err="1"/>
              <a:t>komponente</a:t>
            </a:r>
            <a:r>
              <a:rPr lang="en-US" dirty="0"/>
              <a:t> </a:t>
            </a:r>
            <a:r>
              <a:rPr lang="en-US" i="1" dirty="0"/>
              <a:t>RGB </a:t>
            </a:r>
            <a:r>
              <a:rPr lang="en-US" dirty="0" err="1"/>
              <a:t>množe</a:t>
            </a:r>
            <a:r>
              <a:rPr lang="en-US" dirty="0"/>
              <a:t> </a:t>
            </a:r>
            <a:r>
              <a:rPr lang="en-US" dirty="0" err="1"/>
              <a:t>sa</a:t>
            </a:r>
            <a:r>
              <a:rPr lang="en-US" dirty="0"/>
              <a:t> </a:t>
            </a:r>
            <a:r>
              <a:rPr lang="en-US" dirty="0" err="1"/>
              <a:t>odgovarajućim</a:t>
            </a:r>
            <a:r>
              <a:rPr lang="en-US" dirty="0"/>
              <a:t> </a:t>
            </a:r>
            <a:r>
              <a:rPr lang="en-US" dirty="0" err="1"/>
              <a:t>pikselom</a:t>
            </a:r>
            <a:r>
              <a:rPr lang="en-US" dirty="0"/>
              <a:t> </a:t>
            </a:r>
            <a:r>
              <a:rPr lang="en-US" dirty="0" err="1"/>
              <a:t>donjeg</a:t>
            </a:r>
            <a:r>
              <a:rPr lang="en-US" dirty="0"/>
              <a:t> </a:t>
            </a:r>
            <a:r>
              <a:rPr lang="en-US" dirty="0" err="1"/>
              <a:t>sloja</a:t>
            </a:r>
            <a:r>
              <a:rPr lang="en-US" dirty="0"/>
              <a:t>. </a:t>
            </a:r>
            <a:r>
              <a:rPr lang="en-US" dirty="0" err="1"/>
              <a:t>Rezultat</a:t>
            </a:r>
            <a:r>
              <a:rPr lang="en-US" dirty="0"/>
              <a:t> je </a:t>
            </a:r>
            <a:r>
              <a:rPr lang="en-US" dirty="0" err="1"/>
              <a:t>tamnija</a:t>
            </a:r>
            <a:r>
              <a:rPr lang="en-US" dirty="0"/>
              <a:t> </a:t>
            </a:r>
            <a:r>
              <a:rPr lang="en-US" dirty="0" err="1"/>
              <a:t>slika</a:t>
            </a:r>
            <a:r>
              <a:rPr lang="en-US" dirty="0"/>
              <a:t>. Formula </a:t>
            </a:r>
            <a:r>
              <a:rPr lang="en-US" dirty="0" err="1"/>
              <a:t>za</a:t>
            </a:r>
            <a:r>
              <a:rPr lang="en-US" dirty="0"/>
              <a:t> multiply blend mode je</a:t>
            </a:r>
            <a:r>
              <a:rPr lang="en-US" dirty="0" smtClean="0"/>
              <a:t>:</a:t>
            </a:r>
            <a:endParaRPr lang="sr-Latn-RS" dirty="0" smtClean="0"/>
          </a:p>
          <a:p>
            <a:pPr algn="ctr"/>
            <a:r>
              <a:rPr lang="sr-Latn-RS" dirty="0"/>
              <a:t> </a:t>
            </a:r>
            <a:r>
              <a:rPr lang="sr-Latn-RS" i="1" dirty="0"/>
              <a:t>f</a:t>
            </a:r>
            <a:r>
              <a:rPr lang="sr-Latn-RS" dirty="0"/>
              <a:t>(</a:t>
            </a:r>
            <a:r>
              <a:rPr lang="sr-Latn-RS" i="1" dirty="0"/>
              <a:t>a</a:t>
            </a:r>
            <a:r>
              <a:rPr lang="sr-Latn-RS" dirty="0"/>
              <a:t>, </a:t>
            </a:r>
            <a:r>
              <a:rPr lang="sr-Latn-RS" i="1" dirty="0"/>
              <a:t>b</a:t>
            </a:r>
            <a:r>
              <a:rPr lang="sr-Latn-RS" dirty="0"/>
              <a:t>) = </a:t>
            </a:r>
            <a:r>
              <a:rPr lang="sr-Latn-RS" i="1" dirty="0"/>
              <a:t>ab </a:t>
            </a:r>
            <a:endParaRPr lang="en-US" dirty="0"/>
          </a:p>
          <a:p>
            <a:pPr algn="just"/>
            <a:r>
              <a:rPr lang="en-US" dirty="0" err="1"/>
              <a:t>Gde</a:t>
            </a:r>
            <a:r>
              <a:rPr lang="en-US" dirty="0"/>
              <a:t> je </a:t>
            </a:r>
            <a:r>
              <a:rPr lang="en-US" i="1" dirty="0"/>
              <a:t>a</a:t>
            </a:r>
            <a:r>
              <a:rPr lang="en-US" dirty="0"/>
              <a:t> </a:t>
            </a:r>
            <a:r>
              <a:rPr lang="en-US" dirty="0" err="1"/>
              <a:t>osnovni</a:t>
            </a:r>
            <a:r>
              <a:rPr lang="en-US" dirty="0"/>
              <a:t> </a:t>
            </a:r>
            <a:r>
              <a:rPr lang="en-US" dirty="0" err="1"/>
              <a:t>tj</a:t>
            </a:r>
            <a:r>
              <a:rPr lang="en-US" dirty="0"/>
              <a:t>. </a:t>
            </a:r>
            <a:r>
              <a:rPr lang="en-US" dirty="0" err="1"/>
              <a:t>gornji</a:t>
            </a:r>
            <a:r>
              <a:rPr lang="en-US" dirty="0"/>
              <a:t> </a:t>
            </a:r>
            <a:r>
              <a:rPr lang="en-US" dirty="0" err="1"/>
              <a:t>sloj</a:t>
            </a:r>
            <a:r>
              <a:rPr lang="en-US" dirty="0"/>
              <a:t>, a </a:t>
            </a:r>
            <a:r>
              <a:rPr lang="en-US" i="1" dirty="0"/>
              <a:t>b</a:t>
            </a:r>
            <a:r>
              <a:rPr lang="en-US" dirty="0"/>
              <a:t> </a:t>
            </a:r>
            <a:r>
              <a:rPr lang="en-US" dirty="0" err="1"/>
              <a:t>predstavlja</a:t>
            </a:r>
            <a:r>
              <a:rPr lang="en-US" dirty="0"/>
              <a:t> </a:t>
            </a:r>
            <a:r>
              <a:rPr lang="en-US" dirty="0" err="1"/>
              <a:t>donji</a:t>
            </a:r>
            <a:r>
              <a:rPr lang="en-US" dirty="0"/>
              <a:t> </a:t>
            </a:r>
            <a:r>
              <a:rPr lang="en-US" dirty="0" err="1"/>
              <a:t>sloj</a:t>
            </a:r>
            <a:r>
              <a:rPr lang="en-US" dirty="0"/>
              <a:t>. Filter je </a:t>
            </a:r>
            <a:r>
              <a:rPr lang="en-US" dirty="0" err="1"/>
              <a:t>simetričan</a:t>
            </a:r>
            <a:r>
              <a:rPr lang="en-US" dirty="0"/>
              <a:t> </a:t>
            </a:r>
            <a:r>
              <a:rPr lang="en-US" dirty="0" err="1"/>
              <a:t>tako</a:t>
            </a:r>
            <a:r>
              <a:rPr lang="en-US" dirty="0"/>
              <a:t> da </a:t>
            </a:r>
            <a:r>
              <a:rPr lang="en-US" dirty="0" err="1"/>
              <a:t>zamenom</a:t>
            </a:r>
            <a:r>
              <a:rPr lang="en-US" dirty="0"/>
              <a:t> </a:t>
            </a:r>
            <a:r>
              <a:rPr lang="en-US" dirty="0" err="1"/>
              <a:t>mesta</a:t>
            </a:r>
            <a:r>
              <a:rPr lang="en-US" dirty="0"/>
              <a:t> </a:t>
            </a:r>
            <a:r>
              <a:rPr lang="en-US" dirty="0" err="1"/>
              <a:t>slojeva</a:t>
            </a:r>
            <a:r>
              <a:rPr lang="en-US" dirty="0"/>
              <a:t> </a:t>
            </a:r>
            <a:r>
              <a:rPr lang="en-US" dirty="0" err="1"/>
              <a:t>rezultat</a:t>
            </a:r>
            <a:r>
              <a:rPr lang="en-US" dirty="0"/>
              <a:t> </a:t>
            </a:r>
            <a:r>
              <a:rPr lang="en-US" dirty="0" err="1"/>
              <a:t>ostaje</a:t>
            </a:r>
            <a:r>
              <a:rPr lang="en-US" dirty="0"/>
              <a:t> </a:t>
            </a:r>
            <a:r>
              <a:rPr lang="en-US" dirty="0" err="1"/>
              <a:t>nepromenjen</a:t>
            </a:r>
            <a:r>
              <a:rPr lang="en-US" dirty="0"/>
              <a:t>. </a:t>
            </a:r>
            <a:endParaRPr lang="sr-Latn-RS" dirty="0" smtClean="0"/>
          </a:p>
          <a:p>
            <a:pPr algn="just"/>
            <a:r>
              <a:rPr lang="en-US" dirty="0" smtClean="0"/>
              <a:t>U </a:t>
            </a:r>
            <a:r>
              <a:rPr lang="en-US" dirty="0" err="1"/>
              <a:t>slučaju</a:t>
            </a:r>
            <a:r>
              <a:rPr lang="en-US" dirty="0"/>
              <a:t> </a:t>
            </a:r>
            <a:r>
              <a:rPr lang="en-US" dirty="0" err="1"/>
              <a:t>iste</a:t>
            </a:r>
            <a:r>
              <a:rPr lang="en-US" dirty="0"/>
              <a:t> </a:t>
            </a:r>
            <a:r>
              <a:rPr lang="en-US" dirty="0" err="1"/>
              <a:t>slike</a:t>
            </a:r>
            <a:r>
              <a:rPr lang="en-US" dirty="0"/>
              <a:t> </a:t>
            </a:r>
            <a:r>
              <a:rPr lang="en-US" dirty="0" err="1"/>
              <a:t>na</a:t>
            </a:r>
            <a:r>
              <a:rPr lang="en-US" dirty="0"/>
              <a:t> </a:t>
            </a:r>
            <a:r>
              <a:rPr lang="en-US" dirty="0" err="1"/>
              <a:t>oba</a:t>
            </a:r>
            <a:r>
              <a:rPr lang="en-US" dirty="0"/>
              <a:t> </a:t>
            </a:r>
            <a:r>
              <a:rPr lang="en-US" dirty="0" err="1"/>
              <a:t>sloja</a:t>
            </a:r>
            <a:r>
              <a:rPr lang="en-US" dirty="0"/>
              <a:t>, </a:t>
            </a:r>
            <a:r>
              <a:rPr lang="en-US" dirty="0" err="1"/>
              <a:t>ovaj</a:t>
            </a:r>
            <a:r>
              <a:rPr lang="en-US" dirty="0"/>
              <a:t> mod je </a:t>
            </a:r>
            <a:r>
              <a:rPr lang="en-US" dirty="0" err="1"/>
              <a:t>ekvivalentan</a:t>
            </a:r>
            <a:r>
              <a:rPr lang="en-US" dirty="0"/>
              <a:t> </a:t>
            </a:r>
            <a:r>
              <a:rPr lang="en-US" dirty="0" err="1"/>
              <a:t>primenom</a:t>
            </a:r>
            <a:r>
              <a:rPr lang="en-US" dirty="0"/>
              <a:t> </a:t>
            </a:r>
            <a:r>
              <a:rPr lang="en-US" dirty="0" err="1"/>
              <a:t>filtera</a:t>
            </a:r>
            <a:r>
              <a:rPr lang="en-US" dirty="0"/>
              <a:t> </a:t>
            </a:r>
            <a:r>
              <a:rPr lang="en-US" dirty="0" err="1"/>
              <a:t>gama</a:t>
            </a:r>
            <a:r>
              <a:rPr lang="en-US" dirty="0"/>
              <a:t> </a:t>
            </a:r>
            <a:r>
              <a:rPr lang="en-US" dirty="0" err="1"/>
              <a:t>korekcije</a:t>
            </a:r>
            <a:r>
              <a:rPr lang="en-US" dirty="0"/>
              <a:t> </a:t>
            </a:r>
            <a:r>
              <a:rPr lang="en-US" dirty="0" err="1"/>
              <a:t>sa</a:t>
            </a:r>
            <a:r>
              <a:rPr lang="en-US" dirty="0"/>
              <a:t> </a:t>
            </a:r>
            <a:r>
              <a:rPr lang="en-US" dirty="0" err="1"/>
              <a:t>faktorom</a:t>
            </a:r>
            <a:r>
              <a:rPr lang="en-US" dirty="0"/>
              <a:t> γ=2. </a:t>
            </a:r>
            <a:endParaRPr lang="sr-Latn-RS" dirty="0" smtClean="0"/>
          </a:p>
          <a:p>
            <a:pPr algn="just"/>
            <a:r>
              <a:rPr lang="en-US" dirty="0" smtClean="0"/>
              <a:t>U </a:t>
            </a:r>
            <a:r>
              <a:rPr lang="en-US" dirty="0" err="1"/>
              <a:t>slučaju</a:t>
            </a:r>
            <a:r>
              <a:rPr lang="en-US" dirty="0"/>
              <a:t> da je </a:t>
            </a:r>
            <a:r>
              <a:rPr lang="en-US" dirty="0" err="1"/>
              <a:t>jedan</a:t>
            </a:r>
            <a:r>
              <a:rPr lang="en-US" dirty="0"/>
              <a:t> od </a:t>
            </a:r>
            <a:r>
              <a:rPr lang="en-US" dirty="0" err="1"/>
              <a:t>slojeva</a:t>
            </a:r>
            <a:r>
              <a:rPr lang="en-US" dirty="0"/>
              <a:t> </a:t>
            </a:r>
            <a:r>
              <a:rPr lang="en-US" dirty="0" err="1"/>
              <a:t>homogena</a:t>
            </a:r>
            <a:r>
              <a:rPr lang="en-US" dirty="0"/>
              <a:t> </a:t>
            </a:r>
            <a:r>
              <a:rPr lang="en-US" dirty="0" err="1"/>
              <a:t>boja</a:t>
            </a:r>
            <a:r>
              <a:rPr lang="en-US" dirty="0"/>
              <a:t> </a:t>
            </a:r>
            <a:r>
              <a:rPr lang="en-US" dirty="0" err="1"/>
              <a:t>npr</a:t>
            </a:r>
            <a:r>
              <a:rPr lang="en-US" dirty="0"/>
              <a:t>. </a:t>
            </a:r>
            <a:r>
              <a:rPr lang="en-US" dirty="0" err="1"/>
              <a:t>siva</a:t>
            </a:r>
            <a:r>
              <a:rPr lang="en-US" dirty="0"/>
              <a:t>, filter je </a:t>
            </a:r>
            <a:r>
              <a:rPr lang="en-US" dirty="0" err="1"/>
              <a:t>ekvivalentan</a:t>
            </a:r>
            <a:r>
              <a:rPr lang="en-US" dirty="0"/>
              <a:t> normal blend </a:t>
            </a:r>
            <a:r>
              <a:rPr lang="en-US" dirty="0" err="1"/>
              <a:t>flteru</a:t>
            </a:r>
            <a:r>
              <a:rPr lang="en-US" dirty="0"/>
              <a:t> </a:t>
            </a:r>
            <a:r>
              <a:rPr lang="en-US" dirty="0" err="1"/>
              <a:t>sa</a:t>
            </a:r>
            <a:r>
              <a:rPr lang="en-US" dirty="0"/>
              <a:t> </a:t>
            </a:r>
            <a:r>
              <a:rPr lang="en-US" dirty="0" err="1"/>
              <a:t>donjim</a:t>
            </a:r>
            <a:r>
              <a:rPr lang="en-US" dirty="0"/>
              <a:t> </a:t>
            </a:r>
            <a:r>
              <a:rPr lang="en-US" dirty="0" err="1"/>
              <a:t>slojem</a:t>
            </a:r>
            <a:r>
              <a:rPr lang="en-US" dirty="0"/>
              <a:t> </a:t>
            </a:r>
            <a:r>
              <a:rPr lang="en-US" dirty="0" err="1"/>
              <a:t>koji</a:t>
            </a:r>
            <a:r>
              <a:rPr lang="en-US" dirty="0"/>
              <a:t> je </a:t>
            </a:r>
            <a:r>
              <a:rPr lang="en-US" dirty="0" err="1"/>
              <a:t>homogeno</a:t>
            </a:r>
            <a:r>
              <a:rPr lang="en-US" dirty="0"/>
              <a:t> </a:t>
            </a:r>
            <a:r>
              <a:rPr lang="en-US" dirty="0" err="1"/>
              <a:t>crne</a:t>
            </a:r>
            <a:r>
              <a:rPr lang="en-US" dirty="0"/>
              <a:t> </a:t>
            </a:r>
            <a:r>
              <a:rPr lang="en-US" dirty="0" err="1"/>
              <a:t>boje</a:t>
            </a:r>
            <a:r>
              <a:rPr lang="en-US" dirty="0"/>
              <a:t>.</a:t>
            </a:r>
          </a:p>
          <a:p>
            <a:endParaRPr lang="sr-Latn-RS" dirty="0" smtClean="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Slide Number Placeholder 8"/>
          <p:cNvSpPr>
            <a:spLocks noGrp="1"/>
          </p:cNvSpPr>
          <p:nvPr>
            <p:ph type="sldNum" sz="quarter" idx="12"/>
          </p:nvPr>
        </p:nvSpPr>
        <p:spPr/>
        <p:txBody>
          <a:bodyPr/>
          <a:lstStyle/>
          <a:p>
            <a:fld id="{4CE482DC-2269-4F26-9D2A-7E44B1A4CD85}" type="slidenum">
              <a:rPr lang="en-US" smtClean="0"/>
              <a:t>27</a:t>
            </a:fld>
            <a:endParaRPr lang="en-US" dirty="0"/>
          </a:p>
        </p:txBody>
      </p:sp>
      <p:sp>
        <p:nvSpPr>
          <p:cNvPr id="10" name="Footer Placeholder 9"/>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342477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2">
            <a:extLst>
              <a:ext uri="{28A0092B-C50C-407E-A947-70E740481C1C}">
                <a14:useLocalDpi xmlns:a14="http://schemas.microsoft.com/office/drawing/2010/main" val="0"/>
              </a:ext>
            </a:extLst>
          </a:blip>
          <a:stretch>
            <a:fillRect/>
          </a:stretch>
        </p:blipFill>
        <p:spPr>
          <a:xfrm>
            <a:off x="4578408" y="3861329"/>
            <a:ext cx="3096141" cy="1789446"/>
          </a:xfrm>
          <a:prstGeom prst="rect">
            <a:avLst/>
          </a:prstGeom>
        </p:spPr>
      </p:pic>
      <p:sp>
        <p:nvSpPr>
          <p:cNvPr id="2" name="Title 1"/>
          <p:cNvSpPr>
            <a:spLocks noGrp="1"/>
          </p:cNvSpPr>
          <p:nvPr>
            <p:ph type="title"/>
          </p:nvPr>
        </p:nvSpPr>
        <p:spPr/>
        <p:txBody>
          <a:bodyPr/>
          <a:lstStyle/>
          <a:p>
            <a:r>
              <a:rPr lang="sr-Latn-RS" sz="2400" b="1" dirty="0"/>
              <a:t>Multiply blend filter</a:t>
            </a:r>
            <a:r>
              <a:rPr lang="en-US" b="1" dirty="0"/>
              <a:t/>
            </a:r>
            <a:br>
              <a:rPr lang="en-US" b="1" dirty="0"/>
            </a:br>
            <a:endParaRPr lang="en-US" dirty="0"/>
          </a:p>
        </p:txBody>
      </p:sp>
      <p:sp>
        <p:nvSpPr>
          <p:cNvPr id="3" name="Content Placeholder 2"/>
          <p:cNvSpPr>
            <a:spLocks noGrp="1"/>
          </p:cNvSpPr>
          <p:nvPr>
            <p:ph idx="1"/>
          </p:nvPr>
        </p:nvSpPr>
        <p:spPr>
          <a:xfrm>
            <a:off x="1097280" y="1845734"/>
            <a:ext cx="10058400" cy="4031191"/>
          </a:xfrm>
        </p:spPr>
        <p:txBody>
          <a:bodyPr>
            <a:normAutofit/>
          </a:bodyPr>
          <a:lstStyle/>
          <a:p>
            <a:r>
              <a:rPr lang="sr-Latn-RS" dirty="0" smtClean="0"/>
              <a:t>	</a:t>
            </a:r>
            <a:endParaRPr lang="en-US" dirty="0"/>
          </a:p>
          <a:p>
            <a:endParaRPr lang="sr-Latn-RS" dirty="0" smtClean="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1234320" y="1948874"/>
            <a:ext cx="3096140" cy="1789446"/>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8035018" y="1948874"/>
            <a:ext cx="3120661" cy="1803618"/>
          </a:xfrm>
          <a:prstGeom prst="rect">
            <a:avLst/>
          </a:prstGeom>
        </p:spPr>
      </p:pic>
      <p:sp>
        <p:nvSpPr>
          <p:cNvPr id="8" name="Text Box 83"/>
          <p:cNvSpPr txBox="1"/>
          <p:nvPr/>
        </p:nvSpPr>
        <p:spPr>
          <a:xfrm>
            <a:off x="1699080" y="3752492"/>
            <a:ext cx="2166620"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na prvom sloju pre operacije blend</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306"/>
          <p:cNvSpPr txBox="1"/>
          <p:nvPr/>
        </p:nvSpPr>
        <p:spPr>
          <a:xfrm>
            <a:off x="8495210" y="3757641"/>
            <a:ext cx="2200275"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na drugom sloju pre operacije blend</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309"/>
          <p:cNvSpPr txBox="1"/>
          <p:nvPr/>
        </p:nvSpPr>
        <p:spPr>
          <a:xfrm>
            <a:off x="4931091" y="5650775"/>
            <a:ext cx="2390775"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nakon primene </a:t>
            </a: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multiply blend filtera</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Slide Number Placeholder 15"/>
          <p:cNvSpPr>
            <a:spLocks noGrp="1"/>
          </p:cNvSpPr>
          <p:nvPr>
            <p:ph type="sldNum" sz="quarter" idx="12"/>
          </p:nvPr>
        </p:nvSpPr>
        <p:spPr/>
        <p:txBody>
          <a:bodyPr/>
          <a:lstStyle/>
          <a:p>
            <a:fld id="{4CE482DC-2269-4F26-9D2A-7E44B1A4CD85}" type="slidenum">
              <a:rPr lang="en-US" smtClean="0"/>
              <a:t>28</a:t>
            </a:fld>
            <a:endParaRPr lang="en-US" dirty="0"/>
          </a:p>
        </p:txBody>
      </p:sp>
      <p:sp>
        <p:nvSpPr>
          <p:cNvPr id="17" name="Footer Placeholder 16"/>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304366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2400" b="1" dirty="0" smtClean="0"/>
              <a:t>Difference blend filter</a:t>
            </a:r>
            <a:r>
              <a:rPr lang="en-US" b="1" dirty="0" smtClean="0"/>
              <a:t/>
            </a:r>
            <a:br>
              <a:rPr lang="en-US" b="1" dirty="0" smtClean="0"/>
            </a:br>
            <a:endParaRPr lang="en-US" dirty="0"/>
          </a:p>
        </p:txBody>
      </p:sp>
      <p:sp>
        <p:nvSpPr>
          <p:cNvPr id="3" name="Content Placeholder 2"/>
          <p:cNvSpPr>
            <a:spLocks noGrp="1"/>
          </p:cNvSpPr>
          <p:nvPr>
            <p:ph idx="1"/>
          </p:nvPr>
        </p:nvSpPr>
        <p:spPr>
          <a:xfrm>
            <a:off x="1097280" y="1845734"/>
            <a:ext cx="10058400" cy="4031191"/>
          </a:xfrm>
        </p:spPr>
        <p:txBody>
          <a:bodyPr>
            <a:normAutofit/>
          </a:bodyPr>
          <a:lstStyle/>
          <a:p>
            <a:pPr algn="just"/>
            <a:r>
              <a:rPr lang="sr-Latn-RS" dirty="0"/>
              <a:t>Difference blend mode je blend mode između dva sloja, tj. dve slike u kome se za svaki piksel sa donjeg sloja sve tri komponente </a:t>
            </a:r>
            <a:r>
              <a:rPr lang="sr-Latn-RS" i="1" dirty="0"/>
              <a:t>RGB </a:t>
            </a:r>
            <a:r>
              <a:rPr lang="sr-Latn-RS" dirty="0"/>
              <a:t>oduzimaju od odgovarajućih komponenti </a:t>
            </a:r>
            <a:r>
              <a:rPr lang="sr-Latn-RS" i="1" dirty="0"/>
              <a:t>RGB</a:t>
            </a:r>
            <a:r>
              <a:rPr lang="sr-Latn-RS" dirty="0"/>
              <a:t> piksela gornjeg sloja.</a:t>
            </a:r>
            <a:r>
              <a:rPr lang="sr-Latn-RS" dirty="0" smtClean="0"/>
              <a:t> </a:t>
            </a:r>
            <a:r>
              <a:rPr lang="en-US" dirty="0" err="1"/>
              <a:t>Prilikom</a:t>
            </a:r>
            <a:r>
              <a:rPr lang="en-US" dirty="0"/>
              <a:t> </a:t>
            </a:r>
            <a:r>
              <a:rPr lang="en-US" dirty="0" err="1"/>
              <a:t>oduzimanja</a:t>
            </a:r>
            <a:r>
              <a:rPr lang="en-US" dirty="0"/>
              <a:t> </a:t>
            </a:r>
            <a:r>
              <a:rPr lang="en-US" dirty="0" err="1"/>
              <a:t>uzima</a:t>
            </a:r>
            <a:r>
              <a:rPr lang="en-US" dirty="0"/>
              <a:t> se </a:t>
            </a:r>
            <a:r>
              <a:rPr lang="en-US" dirty="0" err="1"/>
              <a:t>apsolutna</a:t>
            </a:r>
            <a:r>
              <a:rPr lang="en-US" dirty="0"/>
              <a:t> </a:t>
            </a:r>
            <a:r>
              <a:rPr lang="en-US" dirty="0" err="1"/>
              <a:t>vrednost</a:t>
            </a:r>
            <a:r>
              <a:rPr lang="en-US" dirty="0"/>
              <a:t> </a:t>
            </a:r>
            <a:r>
              <a:rPr lang="en-US" dirty="0" err="1"/>
              <a:t>razlike</a:t>
            </a:r>
            <a:r>
              <a:rPr lang="en-US" dirty="0"/>
              <a:t>. Formula </a:t>
            </a:r>
            <a:r>
              <a:rPr lang="en-US" dirty="0" err="1"/>
              <a:t>za</a:t>
            </a:r>
            <a:r>
              <a:rPr lang="en-US" dirty="0"/>
              <a:t> subtract blend mode je</a:t>
            </a:r>
            <a:r>
              <a:rPr lang="en-US" dirty="0" smtClean="0"/>
              <a:t>:</a:t>
            </a:r>
            <a:endParaRPr lang="sr-Latn-RS" dirty="0" smtClean="0"/>
          </a:p>
          <a:p>
            <a:pPr algn="ctr"/>
            <a:r>
              <a:rPr lang="sr-Latn-RS" i="1" dirty="0"/>
              <a:t>f</a:t>
            </a:r>
            <a:r>
              <a:rPr lang="sr-Latn-RS" dirty="0"/>
              <a:t>(</a:t>
            </a:r>
            <a:r>
              <a:rPr lang="sr-Latn-RS" i="1" dirty="0"/>
              <a:t>a</a:t>
            </a:r>
            <a:r>
              <a:rPr lang="sr-Latn-RS" dirty="0"/>
              <a:t>, </a:t>
            </a:r>
            <a:r>
              <a:rPr lang="sr-Latn-RS" i="1" dirty="0"/>
              <a:t>b</a:t>
            </a:r>
            <a:r>
              <a:rPr lang="sr-Latn-RS" dirty="0"/>
              <a:t>) = |</a:t>
            </a:r>
            <a:r>
              <a:rPr lang="sr-Latn-RS" i="1" dirty="0"/>
              <a:t>a</a:t>
            </a:r>
            <a:r>
              <a:rPr lang="sr-Latn-RS" dirty="0"/>
              <a:t> – </a:t>
            </a:r>
            <a:r>
              <a:rPr lang="sr-Latn-RS" i="1" dirty="0"/>
              <a:t>b</a:t>
            </a:r>
            <a:r>
              <a:rPr lang="sr-Latn-RS" dirty="0"/>
              <a:t>|</a:t>
            </a:r>
            <a:endParaRPr lang="en-US" dirty="0"/>
          </a:p>
          <a:p>
            <a:pPr algn="just"/>
            <a:r>
              <a:rPr lang="en-US" dirty="0" err="1"/>
              <a:t>gde</a:t>
            </a:r>
            <a:r>
              <a:rPr lang="en-US" dirty="0"/>
              <a:t> je </a:t>
            </a:r>
            <a:r>
              <a:rPr lang="en-US" i="1" dirty="0"/>
              <a:t>a</a:t>
            </a:r>
            <a:r>
              <a:rPr lang="en-US" dirty="0"/>
              <a:t> </a:t>
            </a:r>
            <a:r>
              <a:rPr lang="en-US" dirty="0" err="1"/>
              <a:t>osnovni</a:t>
            </a:r>
            <a:r>
              <a:rPr lang="en-US" dirty="0"/>
              <a:t> </a:t>
            </a:r>
            <a:r>
              <a:rPr lang="en-US" dirty="0" err="1"/>
              <a:t>tj</a:t>
            </a:r>
            <a:r>
              <a:rPr lang="en-US" dirty="0"/>
              <a:t>. </a:t>
            </a:r>
            <a:r>
              <a:rPr lang="en-US" dirty="0" err="1"/>
              <a:t>gornji</a:t>
            </a:r>
            <a:r>
              <a:rPr lang="en-US" dirty="0"/>
              <a:t> </a:t>
            </a:r>
            <a:r>
              <a:rPr lang="en-US" dirty="0" err="1"/>
              <a:t>sloj</a:t>
            </a:r>
            <a:r>
              <a:rPr lang="en-US" dirty="0"/>
              <a:t>, a </a:t>
            </a:r>
            <a:r>
              <a:rPr lang="en-US" i="1" dirty="0"/>
              <a:t>b</a:t>
            </a:r>
            <a:r>
              <a:rPr lang="en-US" dirty="0"/>
              <a:t> </a:t>
            </a:r>
            <a:r>
              <a:rPr lang="en-US" dirty="0" err="1"/>
              <a:t>predstavlja</a:t>
            </a:r>
            <a:r>
              <a:rPr lang="en-US" dirty="0"/>
              <a:t> </a:t>
            </a:r>
            <a:r>
              <a:rPr lang="en-US" dirty="0" err="1"/>
              <a:t>donji</a:t>
            </a:r>
            <a:r>
              <a:rPr lang="en-US" dirty="0"/>
              <a:t> </a:t>
            </a:r>
            <a:r>
              <a:rPr lang="en-US" dirty="0" err="1"/>
              <a:t>sloj</a:t>
            </a:r>
            <a:r>
              <a:rPr lang="en-US" dirty="0"/>
              <a:t>. </a:t>
            </a:r>
          </a:p>
          <a:p>
            <a:endParaRPr lang="sr-Latn-RS" dirty="0" smtClean="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Slide Number Placeholder 8"/>
          <p:cNvSpPr>
            <a:spLocks noGrp="1"/>
          </p:cNvSpPr>
          <p:nvPr>
            <p:ph type="sldNum" sz="quarter" idx="12"/>
          </p:nvPr>
        </p:nvSpPr>
        <p:spPr/>
        <p:txBody>
          <a:bodyPr/>
          <a:lstStyle/>
          <a:p>
            <a:fld id="{4CE482DC-2269-4F26-9D2A-7E44B1A4CD85}" type="slidenum">
              <a:rPr lang="en-US" smtClean="0"/>
              <a:t>29</a:t>
            </a:fld>
            <a:endParaRPr lang="en-US" dirty="0"/>
          </a:p>
        </p:txBody>
      </p:sp>
      <p:sp>
        <p:nvSpPr>
          <p:cNvPr id="10" name="Footer Placeholder 9"/>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1350003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2400" b="1" dirty="0" err="1"/>
              <a:t>Postavka</a:t>
            </a:r>
            <a:r>
              <a:rPr lang="en-US" sz="2400" b="1" dirty="0"/>
              <a:t> </a:t>
            </a:r>
            <a:r>
              <a:rPr lang="en-US" sz="2400" b="1" dirty="0" err="1"/>
              <a:t>problema</a:t>
            </a:r>
            <a:r>
              <a:rPr lang="en-US" b="1" dirty="0"/>
              <a:t/>
            </a:r>
            <a:br>
              <a:rPr lang="en-US" b="1" dirty="0"/>
            </a:br>
            <a:endParaRPr lang="en-US" dirty="0"/>
          </a:p>
        </p:txBody>
      </p:sp>
      <p:sp>
        <p:nvSpPr>
          <p:cNvPr id="3" name="Content Placeholder 2"/>
          <p:cNvSpPr>
            <a:spLocks noGrp="1"/>
          </p:cNvSpPr>
          <p:nvPr>
            <p:ph idx="1"/>
          </p:nvPr>
        </p:nvSpPr>
        <p:spPr/>
        <p:txBody>
          <a:bodyPr/>
          <a:lstStyle/>
          <a:p>
            <a:pPr algn="just"/>
            <a:r>
              <a:rPr lang="en-US" dirty="0" err="1"/>
              <a:t>Potrebno</a:t>
            </a:r>
            <a:r>
              <a:rPr lang="en-US" dirty="0"/>
              <a:t> je </a:t>
            </a:r>
            <a:r>
              <a:rPr lang="en-US" dirty="0" err="1"/>
              <a:t>implementirati</a:t>
            </a:r>
            <a:r>
              <a:rPr lang="en-US" dirty="0"/>
              <a:t> </a:t>
            </a:r>
            <a:r>
              <a:rPr lang="en-US" dirty="0" err="1"/>
              <a:t>algoritme</a:t>
            </a:r>
            <a:r>
              <a:rPr lang="en-US" dirty="0"/>
              <a:t> </a:t>
            </a:r>
            <a:r>
              <a:rPr lang="en-US" dirty="0" err="1"/>
              <a:t>za</a:t>
            </a:r>
            <a:r>
              <a:rPr lang="en-US" dirty="0"/>
              <a:t> </a:t>
            </a:r>
            <a:r>
              <a:rPr lang="en-US" dirty="0" err="1"/>
              <a:t>obradu</a:t>
            </a:r>
            <a:r>
              <a:rPr lang="en-US" dirty="0"/>
              <a:t> </a:t>
            </a:r>
            <a:r>
              <a:rPr lang="en-US" dirty="0" err="1"/>
              <a:t>slike</a:t>
            </a:r>
            <a:r>
              <a:rPr lang="en-US" dirty="0"/>
              <a:t> </a:t>
            </a:r>
            <a:r>
              <a:rPr lang="en-US" dirty="0" err="1"/>
              <a:t>nad</a:t>
            </a:r>
            <a:r>
              <a:rPr lang="en-US" dirty="0"/>
              <a:t> Android </a:t>
            </a:r>
            <a:r>
              <a:rPr lang="en-US" dirty="0" err="1"/>
              <a:t>operativnim</a:t>
            </a:r>
            <a:r>
              <a:rPr lang="en-US" dirty="0"/>
              <a:t> </a:t>
            </a:r>
            <a:r>
              <a:rPr lang="en-US" dirty="0" err="1"/>
              <a:t>sistemom</a:t>
            </a:r>
            <a:r>
              <a:rPr lang="en-US" dirty="0"/>
              <a:t>, </a:t>
            </a:r>
            <a:r>
              <a:rPr lang="en-US" dirty="0" err="1"/>
              <a:t>što</a:t>
            </a:r>
            <a:r>
              <a:rPr lang="en-US" dirty="0"/>
              <a:t> </a:t>
            </a:r>
            <a:r>
              <a:rPr lang="en-US" dirty="0" err="1"/>
              <a:t>podrazumeva</a:t>
            </a:r>
            <a:r>
              <a:rPr lang="en-US" dirty="0"/>
              <a:t> </a:t>
            </a:r>
            <a:r>
              <a:rPr lang="sr-Latn-RS" dirty="0" smtClean="0"/>
              <a:t>izuzetnu vremensku složenost koja se kreće</a:t>
            </a:r>
            <a:r>
              <a:rPr lang="en-US" dirty="0" smtClean="0"/>
              <a:t> </a:t>
            </a:r>
            <a:r>
              <a:rPr lang="en-US" dirty="0"/>
              <a:t>od </a:t>
            </a:r>
            <a:r>
              <a:rPr lang="en-US" i="1" dirty="0"/>
              <a:t>O(n</a:t>
            </a:r>
            <a:r>
              <a:rPr lang="en-US" i="1" baseline="30000" dirty="0"/>
              <a:t>2</a:t>
            </a:r>
            <a:r>
              <a:rPr lang="en-US" i="1" dirty="0"/>
              <a:t>) </a:t>
            </a:r>
            <a:r>
              <a:rPr lang="en-US" dirty="0"/>
              <a:t>do </a:t>
            </a:r>
            <a:r>
              <a:rPr lang="en-US" i="1" dirty="0"/>
              <a:t>O(n</a:t>
            </a:r>
            <a:r>
              <a:rPr lang="en-US" i="1" baseline="30000" dirty="0"/>
              <a:t>4</a:t>
            </a:r>
            <a:r>
              <a:rPr lang="en-US" i="1" dirty="0" smtClean="0"/>
              <a:t>)</a:t>
            </a:r>
            <a:r>
              <a:rPr lang="sr-Latn-RS" i="1" dirty="0" smtClean="0"/>
              <a:t> </a:t>
            </a:r>
            <a:r>
              <a:rPr lang="sr-Latn-RS" dirty="0" smtClean="0"/>
              <a:t>u zavisnosti od algoritma.</a:t>
            </a:r>
          </a:p>
          <a:p>
            <a:pPr algn="just"/>
            <a:r>
              <a:rPr lang="sr-Latn-RS" dirty="0" smtClean="0"/>
              <a:t>S </a:t>
            </a:r>
            <a:r>
              <a:rPr lang="sr-Latn-RS" dirty="0" smtClean="0"/>
              <a:t>obzi</a:t>
            </a:r>
            <a:r>
              <a:rPr lang="en-US" dirty="0" smtClean="0"/>
              <a:t>r</a:t>
            </a:r>
            <a:r>
              <a:rPr lang="sr-Latn-RS" dirty="0" smtClean="0"/>
              <a:t>om </a:t>
            </a:r>
            <a:r>
              <a:rPr lang="sr-Latn-RS" dirty="0" smtClean="0"/>
              <a:t>na veličinu i rezoluciju </a:t>
            </a:r>
            <a:r>
              <a:rPr lang="sr-Latn-RS" dirty="0" smtClean="0"/>
              <a:t>slika</a:t>
            </a:r>
            <a:r>
              <a:rPr lang="en-US" dirty="0" smtClean="0"/>
              <a:t> </a:t>
            </a:r>
            <a:r>
              <a:rPr lang="sr-Latn-RS" dirty="0" smtClean="0"/>
              <a:t>potrebno </a:t>
            </a:r>
            <a:r>
              <a:rPr lang="en-US" dirty="0" smtClean="0"/>
              <a:t>je </a:t>
            </a:r>
            <a:r>
              <a:rPr lang="sr-Latn-RS" dirty="0" smtClean="0"/>
              <a:t>izvršiti </a:t>
            </a:r>
            <a:r>
              <a:rPr lang="sr-Latn-RS" dirty="0" smtClean="0"/>
              <a:t>operacije skaliranja kako bi se izbeglo prekoračenje memorije – Memory overflow</a:t>
            </a:r>
          </a:p>
          <a:p>
            <a:pPr algn="just"/>
            <a:r>
              <a:rPr lang="sr-Latn-RS" dirty="0" smtClean="0"/>
              <a:t>Izbor tehnike implementacione tehnologije: Java vs native C/C++</a:t>
            </a:r>
          </a:p>
          <a:p>
            <a:pPr algn="just"/>
            <a:r>
              <a:rPr lang="sr-Latn-RS" dirty="0" smtClean="0"/>
              <a:t>Implementacija filtera sa velikom složenošću tipično </a:t>
            </a:r>
            <a:r>
              <a:rPr lang="en-US" i="1" dirty="0"/>
              <a:t>O(n</a:t>
            </a:r>
            <a:r>
              <a:rPr lang="en-US" i="1" baseline="30000" dirty="0"/>
              <a:t>4</a:t>
            </a:r>
            <a:r>
              <a:rPr lang="en-US" i="1" dirty="0"/>
              <a:t>)</a:t>
            </a:r>
            <a:r>
              <a:rPr lang="sr-Latn-RS" i="1" dirty="0"/>
              <a:t> </a:t>
            </a:r>
            <a:r>
              <a:rPr lang="sr-Latn-RS" dirty="0" smtClean="0"/>
              <a:t>i </a:t>
            </a:r>
            <a:r>
              <a:rPr lang="sr-Latn-RS" i="1" dirty="0" smtClean="0"/>
              <a:t>scale</a:t>
            </a:r>
            <a:r>
              <a:rPr lang="sr-Latn-RS" dirty="0" smtClean="0"/>
              <a:t> parametar kod konvolucionih filtera, sa detaljnom analizom performanse </a:t>
            </a:r>
            <a:r>
              <a:rPr lang="sr-Latn-RS" i="1" dirty="0" smtClean="0"/>
              <a:t>Gaussian blura</a:t>
            </a:r>
            <a:r>
              <a:rPr lang="sr-Latn-RS" dirty="0" smtClean="0"/>
              <a:t> (Gausovog blura).</a:t>
            </a:r>
          </a:p>
        </p:txBody>
      </p:sp>
      <p:sp>
        <p:nvSpPr>
          <p:cNvPr id="8" name="Slide Number Placeholder 7"/>
          <p:cNvSpPr>
            <a:spLocks noGrp="1"/>
          </p:cNvSpPr>
          <p:nvPr>
            <p:ph type="sldNum" sz="quarter" idx="12"/>
          </p:nvPr>
        </p:nvSpPr>
        <p:spPr/>
        <p:txBody>
          <a:bodyPr/>
          <a:lstStyle/>
          <a:p>
            <a:fld id="{4CE482DC-2269-4F26-9D2A-7E44B1A4CD85}" type="slidenum">
              <a:rPr lang="en-US" smtClean="0"/>
              <a:t>3</a:t>
            </a:fld>
            <a:endParaRPr lang="en-US" dirty="0"/>
          </a:p>
        </p:txBody>
      </p:sp>
      <p:sp>
        <p:nvSpPr>
          <p:cNvPr id="9" name="Footer Placeholder 8"/>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301950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p:nvPr/>
        </p:nvPicPr>
        <p:blipFill>
          <a:blip r:embed="rId2">
            <a:extLst>
              <a:ext uri="{28A0092B-C50C-407E-A947-70E740481C1C}">
                <a14:useLocalDpi xmlns:a14="http://schemas.microsoft.com/office/drawing/2010/main" val="0"/>
              </a:ext>
            </a:extLst>
          </a:blip>
          <a:stretch>
            <a:fillRect/>
          </a:stretch>
        </p:blipFill>
        <p:spPr>
          <a:xfrm>
            <a:off x="4578407" y="3861329"/>
            <a:ext cx="3096141" cy="1789446"/>
          </a:xfrm>
          <a:prstGeom prst="rect">
            <a:avLst/>
          </a:prstGeom>
        </p:spPr>
      </p:pic>
      <p:sp>
        <p:nvSpPr>
          <p:cNvPr id="2" name="Title 1"/>
          <p:cNvSpPr>
            <a:spLocks noGrp="1"/>
          </p:cNvSpPr>
          <p:nvPr>
            <p:ph type="title"/>
          </p:nvPr>
        </p:nvSpPr>
        <p:spPr/>
        <p:txBody>
          <a:bodyPr/>
          <a:lstStyle/>
          <a:p>
            <a:r>
              <a:rPr lang="sr-Latn-RS" sz="2400" b="1" dirty="0"/>
              <a:t>Difference blend </a:t>
            </a:r>
            <a:r>
              <a:rPr lang="sr-Latn-RS" sz="2400" b="1" dirty="0" smtClean="0"/>
              <a:t>filter</a:t>
            </a:r>
            <a:r>
              <a:rPr lang="en-US" b="1" dirty="0"/>
              <a:t/>
            </a:r>
            <a:br>
              <a:rPr lang="en-US" b="1" dirty="0"/>
            </a:br>
            <a:endParaRPr lang="en-US" dirty="0"/>
          </a:p>
        </p:txBody>
      </p:sp>
      <p:sp>
        <p:nvSpPr>
          <p:cNvPr id="3" name="Content Placeholder 2"/>
          <p:cNvSpPr>
            <a:spLocks noGrp="1"/>
          </p:cNvSpPr>
          <p:nvPr>
            <p:ph idx="1"/>
          </p:nvPr>
        </p:nvSpPr>
        <p:spPr>
          <a:xfrm>
            <a:off x="1097280" y="1845734"/>
            <a:ext cx="10058400" cy="4031191"/>
          </a:xfrm>
        </p:spPr>
        <p:txBody>
          <a:bodyPr>
            <a:normAutofit/>
          </a:bodyPr>
          <a:lstStyle/>
          <a:p>
            <a:r>
              <a:rPr lang="sr-Latn-RS" dirty="0" smtClean="0"/>
              <a:t>	</a:t>
            </a:r>
            <a:endParaRPr lang="en-US" dirty="0"/>
          </a:p>
          <a:p>
            <a:endParaRPr lang="sr-Latn-RS" dirty="0" smtClean="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1234320" y="1948874"/>
            <a:ext cx="3096140" cy="1789446"/>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8035018" y="1948874"/>
            <a:ext cx="3120661" cy="1803618"/>
          </a:xfrm>
          <a:prstGeom prst="rect">
            <a:avLst/>
          </a:prstGeom>
        </p:spPr>
      </p:pic>
      <p:sp>
        <p:nvSpPr>
          <p:cNvPr id="8" name="Text Box 83"/>
          <p:cNvSpPr txBox="1"/>
          <p:nvPr/>
        </p:nvSpPr>
        <p:spPr>
          <a:xfrm>
            <a:off x="1699080" y="3752492"/>
            <a:ext cx="2166620"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na prvom sloju pre operacije blend</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306"/>
          <p:cNvSpPr txBox="1"/>
          <p:nvPr/>
        </p:nvSpPr>
        <p:spPr>
          <a:xfrm>
            <a:off x="8495210" y="3757641"/>
            <a:ext cx="2200275"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na drugom sloju pre operacije blend</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309"/>
          <p:cNvSpPr txBox="1"/>
          <p:nvPr/>
        </p:nvSpPr>
        <p:spPr>
          <a:xfrm>
            <a:off x="4931091" y="5650775"/>
            <a:ext cx="2390775"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nakon primene </a:t>
            </a: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difference blend filtera</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Slide Number Placeholder 15"/>
          <p:cNvSpPr>
            <a:spLocks noGrp="1"/>
          </p:cNvSpPr>
          <p:nvPr>
            <p:ph type="sldNum" sz="quarter" idx="12"/>
          </p:nvPr>
        </p:nvSpPr>
        <p:spPr/>
        <p:txBody>
          <a:bodyPr/>
          <a:lstStyle/>
          <a:p>
            <a:fld id="{4CE482DC-2269-4F26-9D2A-7E44B1A4CD85}" type="slidenum">
              <a:rPr lang="en-US" smtClean="0"/>
              <a:t>30</a:t>
            </a:fld>
            <a:endParaRPr lang="en-US" dirty="0"/>
          </a:p>
        </p:txBody>
      </p:sp>
      <p:sp>
        <p:nvSpPr>
          <p:cNvPr id="17" name="Footer Placeholder 16"/>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35886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2400" b="1" dirty="0" smtClean="0"/>
              <a:t>Lighter blend filter</a:t>
            </a:r>
            <a:r>
              <a:rPr lang="en-US" b="1" dirty="0" smtClean="0"/>
              <a:t/>
            </a:r>
            <a:br>
              <a:rPr lang="en-US" b="1" dirty="0" smtClean="0"/>
            </a:b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97280" y="1845734"/>
                <a:ext cx="10058400" cy="4031191"/>
              </a:xfrm>
            </p:spPr>
            <p:txBody>
              <a:bodyPr>
                <a:normAutofit/>
              </a:bodyPr>
              <a:lstStyle/>
              <a:p>
                <a:pPr algn="just"/>
                <a:r>
                  <a:rPr lang="en-US" dirty="0"/>
                  <a:t>Lighter blend </a:t>
                </a:r>
                <a:r>
                  <a:rPr lang="sr-Latn-RS" dirty="0" smtClean="0"/>
                  <a:t>filter </a:t>
                </a:r>
                <a:r>
                  <a:rPr lang="en-US" dirty="0" smtClean="0"/>
                  <a:t>je </a:t>
                </a:r>
                <a:r>
                  <a:rPr lang="en-US" dirty="0"/>
                  <a:t>blend mode </a:t>
                </a:r>
                <a:r>
                  <a:rPr lang="en-US" dirty="0" err="1"/>
                  <a:t>između</a:t>
                </a:r>
                <a:r>
                  <a:rPr lang="en-US" dirty="0"/>
                  <a:t> </a:t>
                </a:r>
                <a:r>
                  <a:rPr lang="en-US" dirty="0" err="1"/>
                  <a:t>dva</a:t>
                </a:r>
                <a:r>
                  <a:rPr lang="en-US" dirty="0"/>
                  <a:t> </a:t>
                </a:r>
                <a:r>
                  <a:rPr lang="en-US" dirty="0" err="1"/>
                  <a:t>sloja</a:t>
                </a:r>
                <a:r>
                  <a:rPr lang="en-US" dirty="0"/>
                  <a:t>, </a:t>
                </a:r>
                <a:r>
                  <a:rPr lang="en-US" dirty="0" err="1"/>
                  <a:t>tj</a:t>
                </a:r>
                <a:r>
                  <a:rPr lang="en-US" dirty="0"/>
                  <a:t>. </a:t>
                </a:r>
                <a:r>
                  <a:rPr lang="en-US" dirty="0" err="1"/>
                  <a:t>dve</a:t>
                </a:r>
                <a:r>
                  <a:rPr lang="en-US" dirty="0"/>
                  <a:t> </a:t>
                </a:r>
                <a:r>
                  <a:rPr lang="en-US" dirty="0" err="1"/>
                  <a:t>slike</a:t>
                </a:r>
                <a:r>
                  <a:rPr lang="en-US" dirty="0"/>
                  <a:t> u </a:t>
                </a:r>
                <a:r>
                  <a:rPr lang="en-US" dirty="0" err="1"/>
                  <a:t>kome</a:t>
                </a:r>
                <a:r>
                  <a:rPr lang="en-US" dirty="0"/>
                  <a:t> se </a:t>
                </a:r>
                <a:r>
                  <a:rPr lang="en-US" dirty="0" err="1"/>
                  <a:t>za</a:t>
                </a:r>
                <a:r>
                  <a:rPr lang="en-US" dirty="0"/>
                  <a:t> </a:t>
                </a:r>
                <a:r>
                  <a:rPr lang="en-US" dirty="0" err="1"/>
                  <a:t>svaki</a:t>
                </a:r>
                <a:r>
                  <a:rPr lang="en-US" dirty="0"/>
                  <a:t> </a:t>
                </a:r>
                <a:r>
                  <a:rPr lang="en-US" dirty="0" err="1"/>
                  <a:t>piksel</a:t>
                </a:r>
                <a:r>
                  <a:rPr lang="en-US" dirty="0"/>
                  <a:t> </a:t>
                </a:r>
                <a:r>
                  <a:rPr lang="en-US" dirty="0" err="1"/>
                  <a:t>sa</a:t>
                </a:r>
                <a:r>
                  <a:rPr lang="en-US" dirty="0"/>
                  <a:t> </a:t>
                </a:r>
                <a:r>
                  <a:rPr lang="en-US" dirty="0" err="1"/>
                  <a:t>gornjeg</a:t>
                </a:r>
                <a:r>
                  <a:rPr lang="en-US" dirty="0"/>
                  <a:t> </a:t>
                </a:r>
                <a:r>
                  <a:rPr lang="en-US" dirty="0" err="1"/>
                  <a:t>sloja</a:t>
                </a:r>
                <a:r>
                  <a:rPr lang="en-US" dirty="0"/>
                  <a:t> </a:t>
                </a:r>
                <a:r>
                  <a:rPr lang="en-US" i="1" dirty="0" smtClean="0"/>
                  <a:t>luminance</a:t>
                </a:r>
                <a:r>
                  <a:rPr lang="sr-Latn-RS" i="1" dirty="0" smtClean="0"/>
                  <a:t>(osvetljenost)</a:t>
                </a:r>
                <a:r>
                  <a:rPr lang="en-US" dirty="0" smtClean="0"/>
                  <a:t> </a:t>
                </a:r>
                <a:r>
                  <a:rPr lang="en-US" dirty="0" err="1"/>
                  <a:t>vrednost</a:t>
                </a:r>
                <a:r>
                  <a:rPr lang="en-US" dirty="0"/>
                  <a:t> </a:t>
                </a:r>
                <a:r>
                  <a:rPr lang="en-US" dirty="0" err="1"/>
                  <a:t>istog</a:t>
                </a:r>
                <a:r>
                  <a:rPr lang="en-US" dirty="0"/>
                  <a:t> </a:t>
                </a:r>
                <a:r>
                  <a:rPr lang="en-US" dirty="0" err="1"/>
                  <a:t>poredi</a:t>
                </a:r>
                <a:r>
                  <a:rPr lang="en-US" dirty="0"/>
                  <a:t> </a:t>
                </a:r>
                <a:r>
                  <a:rPr lang="en-US" dirty="0" err="1"/>
                  <a:t>sa</a:t>
                </a:r>
                <a:r>
                  <a:rPr lang="en-US" dirty="0"/>
                  <a:t> </a:t>
                </a:r>
                <a:r>
                  <a:rPr lang="en-US" dirty="0" err="1"/>
                  <a:t>odgovarajućom</a:t>
                </a:r>
                <a:r>
                  <a:rPr lang="en-US" dirty="0"/>
                  <a:t> </a:t>
                </a:r>
                <a:r>
                  <a:rPr lang="en-US" dirty="0" err="1"/>
                  <a:t>vrednošću</a:t>
                </a:r>
                <a:r>
                  <a:rPr lang="en-US" dirty="0"/>
                  <a:t> </a:t>
                </a:r>
                <a:r>
                  <a:rPr lang="en-US" i="1" dirty="0"/>
                  <a:t>luminance</a:t>
                </a:r>
                <a:r>
                  <a:rPr lang="en-US" dirty="0"/>
                  <a:t> </a:t>
                </a:r>
                <a:r>
                  <a:rPr lang="en-US" dirty="0" err="1"/>
                  <a:t>vrednosti</a:t>
                </a:r>
                <a:r>
                  <a:rPr lang="en-US" dirty="0"/>
                  <a:t> </a:t>
                </a:r>
                <a:r>
                  <a:rPr lang="en-US" dirty="0" err="1"/>
                  <a:t>piksela</a:t>
                </a:r>
                <a:r>
                  <a:rPr lang="en-US" dirty="0"/>
                  <a:t> </a:t>
                </a:r>
                <a:r>
                  <a:rPr lang="en-US" dirty="0" err="1"/>
                  <a:t>donjeg</a:t>
                </a:r>
                <a:r>
                  <a:rPr lang="en-US" dirty="0"/>
                  <a:t> </a:t>
                </a:r>
                <a:r>
                  <a:rPr lang="en-US" dirty="0" err="1"/>
                  <a:t>sloja</a:t>
                </a:r>
                <a:r>
                  <a:rPr lang="en-US" dirty="0"/>
                  <a:t>. </a:t>
                </a:r>
                <a:endParaRPr lang="sr-Latn-RS" dirty="0" smtClean="0"/>
              </a:p>
              <a:p>
                <a:pPr algn="just"/>
                <a:r>
                  <a:rPr lang="en-US" dirty="0" err="1" smtClean="0"/>
                  <a:t>Uzima</a:t>
                </a:r>
                <a:r>
                  <a:rPr lang="en-US" dirty="0" smtClean="0"/>
                  <a:t> </a:t>
                </a:r>
                <a:r>
                  <a:rPr lang="en-US" dirty="0"/>
                  <a:t>se </a:t>
                </a:r>
                <a:r>
                  <a:rPr lang="en-US" dirty="0" err="1"/>
                  <a:t>uvek</a:t>
                </a:r>
                <a:r>
                  <a:rPr lang="en-US" dirty="0"/>
                  <a:t> </a:t>
                </a:r>
                <a:r>
                  <a:rPr lang="en-US" dirty="0" err="1"/>
                  <a:t>onaj</a:t>
                </a:r>
                <a:r>
                  <a:rPr lang="en-US" dirty="0"/>
                  <a:t> </a:t>
                </a:r>
                <a:r>
                  <a:rPr lang="en-US" dirty="0" err="1"/>
                  <a:t>piksel</a:t>
                </a:r>
                <a:r>
                  <a:rPr lang="en-US" dirty="0"/>
                  <a:t> </a:t>
                </a:r>
                <a:r>
                  <a:rPr lang="en-US" dirty="0" err="1"/>
                  <a:t>kod</a:t>
                </a:r>
                <a:r>
                  <a:rPr lang="en-US" dirty="0"/>
                  <a:t> </a:t>
                </a:r>
                <a:r>
                  <a:rPr lang="en-US" dirty="0" err="1"/>
                  <a:t>kojeg</a:t>
                </a:r>
                <a:r>
                  <a:rPr lang="en-US" dirty="0"/>
                  <a:t> je </a:t>
                </a:r>
                <a:r>
                  <a:rPr lang="en-US" i="1" dirty="0"/>
                  <a:t>luminance </a:t>
                </a:r>
                <a:r>
                  <a:rPr lang="en-US" dirty="0" err="1"/>
                  <a:t>vrednost</a:t>
                </a:r>
                <a:r>
                  <a:rPr lang="en-US" dirty="0"/>
                  <a:t> </a:t>
                </a:r>
                <a:r>
                  <a:rPr lang="en-US" dirty="0" err="1"/>
                  <a:t>veća</a:t>
                </a:r>
                <a:r>
                  <a:rPr lang="en-US" dirty="0"/>
                  <a:t>. </a:t>
                </a:r>
                <a:endParaRPr lang="sr-Latn-RS" dirty="0" smtClean="0"/>
              </a:p>
              <a:p>
                <a:pPr algn="just"/>
                <a:r>
                  <a:rPr lang="en-US" dirty="0" smtClean="0"/>
                  <a:t>Formula </a:t>
                </a:r>
                <a:r>
                  <a:rPr lang="en-US" dirty="0" err="1"/>
                  <a:t>za</a:t>
                </a:r>
                <a:r>
                  <a:rPr lang="en-US" dirty="0"/>
                  <a:t> </a:t>
                </a:r>
                <a:r>
                  <a:rPr lang="en-US" i="1" dirty="0" err="1"/>
                  <a:t>luminence</a:t>
                </a:r>
                <a:r>
                  <a:rPr lang="en-US" i="1" dirty="0"/>
                  <a:t> </a:t>
                </a:r>
                <a:r>
                  <a:rPr lang="en-US" dirty="0" err="1"/>
                  <a:t>vrednost</a:t>
                </a:r>
                <a:r>
                  <a:rPr lang="en-US" dirty="0"/>
                  <a:t> je:</a:t>
                </a:r>
              </a:p>
              <a:p>
                <a:pPr algn="ctr"/>
                <a14:m>
                  <m:oMath xmlns:m="http://schemas.openxmlformats.org/officeDocument/2006/math">
                    <m:r>
                      <a:rPr lang="sr-Latn-RS" i="1">
                        <a:latin typeface="Cambria Math" panose="02040503050406030204" pitchFamily="18" charset="0"/>
                      </a:rPr>
                      <m:t>(0.2126∗</m:t>
                    </m:r>
                    <m:r>
                      <a:rPr lang="sr-Latn-RS" i="1">
                        <a:latin typeface="Cambria Math" panose="02040503050406030204" pitchFamily="18" charset="0"/>
                      </a:rPr>
                      <m:t>𝐶𝑜𝑙𝑜𝑟</m:t>
                    </m:r>
                    <m:r>
                      <a:rPr lang="sr-Latn-RS" i="1">
                        <a:latin typeface="Cambria Math" panose="02040503050406030204" pitchFamily="18" charset="0"/>
                      </a:rPr>
                      <m:t>.</m:t>
                    </m:r>
                    <m:r>
                      <a:rPr lang="sr-Latn-RS" i="1">
                        <a:latin typeface="Cambria Math" panose="02040503050406030204" pitchFamily="18" charset="0"/>
                      </a:rPr>
                      <m:t>𝑟𝑒𝑑</m:t>
                    </m:r>
                    <m:r>
                      <a:rPr lang="sr-Latn-RS" i="1">
                        <a:latin typeface="Cambria Math" panose="02040503050406030204" pitchFamily="18" charset="0"/>
                      </a:rPr>
                      <m:t>(</m:t>
                    </m:r>
                    <m:r>
                      <a:rPr lang="sr-Latn-RS" i="1">
                        <a:latin typeface="Cambria Math" panose="02040503050406030204" pitchFamily="18" charset="0"/>
                      </a:rPr>
                      <m:t>𝑝</m:t>
                    </m:r>
                    <m:r>
                      <a:rPr lang="sr-Latn-RS" i="1">
                        <a:latin typeface="Cambria Math" panose="02040503050406030204" pitchFamily="18" charset="0"/>
                      </a:rPr>
                      <m:t>))+(0.7152∗</m:t>
                    </m:r>
                    <m:r>
                      <a:rPr lang="sr-Latn-RS" i="1">
                        <a:latin typeface="Cambria Math" panose="02040503050406030204" pitchFamily="18" charset="0"/>
                      </a:rPr>
                      <m:t>𝐶𝑜𝑙𝑜𝑟</m:t>
                    </m:r>
                    <m:r>
                      <a:rPr lang="sr-Latn-RS" i="1">
                        <a:latin typeface="Cambria Math" panose="02040503050406030204" pitchFamily="18" charset="0"/>
                      </a:rPr>
                      <m:t>.</m:t>
                    </m:r>
                    <m:r>
                      <a:rPr lang="sr-Latn-RS" i="1">
                        <a:latin typeface="Cambria Math" panose="02040503050406030204" pitchFamily="18" charset="0"/>
                      </a:rPr>
                      <m:t>𝑔𝑟𝑒𝑒𝑛</m:t>
                    </m:r>
                    <m:r>
                      <a:rPr lang="sr-Latn-RS" i="1">
                        <a:latin typeface="Cambria Math" panose="02040503050406030204" pitchFamily="18" charset="0"/>
                      </a:rPr>
                      <m:t>(</m:t>
                    </m:r>
                    <m:r>
                      <a:rPr lang="sr-Latn-RS" i="1">
                        <a:latin typeface="Cambria Math" panose="02040503050406030204" pitchFamily="18" charset="0"/>
                      </a:rPr>
                      <m:t>𝑝</m:t>
                    </m:r>
                    <m:r>
                      <a:rPr lang="sr-Latn-RS" i="1">
                        <a:latin typeface="Cambria Math" panose="02040503050406030204" pitchFamily="18" charset="0"/>
                      </a:rPr>
                      <m:t>))+(0.0722∗</m:t>
                    </m:r>
                    <m:r>
                      <a:rPr lang="sr-Latn-RS" i="1">
                        <a:latin typeface="Cambria Math" panose="02040503050406030204" pitchFamily="18" charset="0"/>
                      </a:rPr>
                      <m:t>𝐶𝑜𝑙𝑜𝑟</m:t>
                    </m:r>
                    <m:r>
                      <a:rPr lang="sr-Latn-RS" i="1">
                        <a:latin typeface="Cambria Math" panose="02040503050406030204" pitchFamily="18" charset="0"/>
                      </a:rPr>
                      <m:t>.</m:t>
                    </m:r>
                    <m:r>
                      <a:rPr lang="sr-Latn-RS" i="1">
                        <a:latin typeface="Cambria Math" panose="02040503050406030204" pitchFamily="18" charset="0"/>
                      </a:rPr>
                      <m:t>𝑏𝑙𝑢𝑒</m:t>
                    </m:r>
                    <m:r>
                      <a:rPr lang="sr-Latn-RS" i="1">
                        <a:latin typeface="Cambria Math" panose="02040503050406030204" pitchFamily="18" charset="0"/>
                      </a:rPr>
                      <m:t>(</m:t>
                    </m:r>
                    <m:r>
                      <a:rPr lang="sr-Latn-RS" i="1">
                        <a:latin typeface="Cambria Math" panose="02040503050406030204" pitchFamily="18" charset="0"/>
                      </a:rPr>
                      <m:t>𝑝</m:t>
                    </m:r>
                    <m:r>
                      <a:rPr lang="sr-Latn-RS" i="1">
                        <a:latin typeface="Cambria Math" panose="02040503050406030204" pitchFamily="18" charset="0"/>
                      </a:rPr>
                      <m:t>))</m:t>
                    </m:r>
                  </m:oMath>
                </a14:m>
                <a:r>
                  <a:rPr lang="sr-Latn-RS" dirty="0"/>
                  <a:t> </a:t>
                </a:r>
                <a:endParaRPr lang="sr-Latn-RS" dirty="0" smtClean="0"/>
              </a:p>
              <a:p>
                <a:pPr algn="just"/>
                <a:r>
                  <a:rPr lang="en-US" dirty="0" err="1"/>
                  <a:t>gde</a:t>
                </a:r>
                <a:r>
                  <a:rPr lang="en-US" dirty="0"/>
                  <a:t> je </a:t>
                </a:r>
                <a:r>
                  <a:rPr lang="en-US" i="1" dirty="0"/>
                  <a:t>p </a:t>
                </a:r>
                <a:r>
                  <a:rPr lang="en-US" dirty="0" err="1"/>
                  <a:t>piksel</a:t>
                </a:r>
                <a:r>
                  <a:rPr lang="en-US" dirty="0"/>
                  <a:t> </a:t>
                </a:r>
                <a:r>
                  <a:rPr lang="en-US" dirty="0" err="1"/>
                  <a:t>na</a:t>
                </a:r>
                <a:r>
                  <a:rPr lang="en-US" dirty="0"/>
                  <a:t> </a:t>
                </a:r>
                <a:r>
                  <a:rPr lang="en-US" dirty="0" err="1"/>
                  <a:t>nekoj</a:t>
                </a:r>
                <a:r>
                  <a:rPr lang="en-US" dirty="0"/>
                  <a:t> </a:t>
                </a:r>
                <a:r>
                  <a:rPr lang="en-US" dirty="0" err="1"/>
                  <a:t>poziciji</a:t>
                </a:r>
                <a:r>
                  <a:rPr lang="en-US" dirty="0"/>
                  <a:t> </a:t>
                </a:r>
                <a:r>
                  <a:rPr lang="en-US" i="1" dirty="0"/>
                  <a:t>(</a:t>
                </a:r>
                <a:r>
                  <a:rPr lang="en-US" i="1" dirty="0" err="1"/>
                  <a:t>x,y</a:t>
                </a:r>
                <a:r>
                  <a:rPr lang="en-US" i="1" dirty="0"/>
                  <a:t>)</a:t>
                </a:r>
                <a:r>
                  <a:rPr lang="en-US" dirty="0"/>
                  <a:t>. </a:t>
                </a:r>
                <a:endParaRPr lang="sr-Latn-RS" dirty="0" smtClean="0"/>
              </a:p>
              <a:p>
                <a:endParaRPr lang="en-US" dirty="0"/>
              </a:p>
              <a:p>
                <a:endParaRPr lang="sr-Latn-R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97280" y="1845734"/>
                <a:ext cx="10058400" cy="4031191"/>
              </a:xfrm>
              <a:blipFill rotWithShape="0">
                <a:blip r:embed="rId2"/>
                <a:stretch>
                  <a:fillRect l="-606" t="-1664" r="-1515"/>
                </a:stretch>
              </a:blipFill>
            </p:spPr>
            <p:txBody>
              <a:bodyPr/>
              <a:lstStyle/>
              <a:p>
                <a:r>
                  <a:rPr lang="sr-Cyrl-RS">
                    <a:noFill/>
                  </a:rPr>
                  <a:t> </a:t>
                </a:r>
              </a:p>
            </p:txBody>
          </p:sp>
        </mc:Fallback>
      </mc:AlternateContent>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Slide Number Placeholder 8"/>
          <p:cNvSpPr>
            <a:spLocks noGrp="1"/>
          </p:cNvSpPr>
          <p:nvPr>
            <p:ph type="sldNum" sz="quarter" idx="12"/>
          </p:nvPr>
        </p:nvSpPr>
        <p:spPr/>
        <p:txBody>
          <a:bodyPr/>
          <a:lstStyle/>
          <a:p>
            <a:fld id="{4CE482DC-2269-4F26-9D2A-7E44B1A4CD85}" type="slidenum">
              <a:rPr lang="en-US" smtClean="0"/>
              <a:t>31</a:t>
            </a:fld>
            <a:endParaRPr lang="en-US" dirty="0"/>
          </a:p>
        </p:txBody>
      </p:sp>
      <p:sp>
        <p:nvSpPr>
          <p:cNvPr id="10" name="Footer Placeholder 9"/>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341752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2">
            <a:extLst>
              <a:ext uri="{28A0092B-C50C-407E-A947-70E740481C1C}">
                <a14:useLocalDpi xmlns:a14="http://schemas.microsoft.com/office/drawing/2010/main" val="0"/>
              </a:ext>
            </a:extLst>
          </a:blip>
          <a:stretch>
            <a:fillRect/>
          </a:stretch>
        </p:blipFill>
        <p:spPr>
          <a:xfrm>
            <a:off x="4578406" y="3861329"/>
            <a:ext cx="3096141" cy="1789446"/>
          </a:xfrm>
          <a:prstGeom prst="rect">
            <a:avLst/>
          </a:prstGeom>
        </p:spPr>
      </p:pic>
      <p:sp>
        <p:nvSpPr>
          <p:cNvPr id="2" name="Title 1"/>
          <p:cNvSpPr>
            <a:spLocks noGrp="1"/>
          </p:cNvSpPr>
          <p:nvPr>
            <p:ph type="title"/>
          </p:nvPr>
        </p:nvSpPr>
        <p:spPr/>
        <p:txBody>
          <a:bodyPr/>
          <a:lstStyle/>
          <a:p>
            <a:r>
              <a:rPr lang="sr-Latn-RS" sz="2400" b="1" dirty="0"/>
              <a:t>Lighter blend </a:t>
            </a:r>
            <a:r>
              <a:rPr lang="sr-Latn-RS" sz="2400" b="1" dirty="0" smtClean="0"/>
              <a:t>filter</a:t>
            </a:r>
            <a:r>
              <a:rPr lang="en-US" b="1" dirty="0"/>
              <a:t/>
            </a:r>
            <a:br>
              <a:rPr lang="en-US" b="1" dirty="0"/>
            </a:br>
            <a:endParaRPr lang="en-US" dirty="0"/>
          </a:p>
        </p:txBody>
      </p:sp>
      <p:sp>
        <p:nvSpPr>
          <p:cNvPr id="3" name="Content Placeholder 2"/>
          <p:cNvSpPr>
            <a:spLocks noGrp="1"/>
          </p:cNvSpPr>
          <p:nvPr>
            <p:ph idx="1"/>
          </p:nvPr>
        </p:nvSpPr>
        <p:spPr>
          <a:xfrm>
            <a:off x="1097280" y="1845734"/>
            <a:ext cx="10058400" cy="4031191"/>
          </a:xfrm>
        </p:spPr>
        <p:txBody>
          <a:bodyPr>
            <a:normAutofit/>
          </a:bodyPr>
          <a:lstStyle/>
          <a:p>
            <a:r>
              <a:rPr lang="sr-Latn-RS" dirty="0" smtClean="0"/>
              <a:t>	</a:t>
            </a:r>
            <a:endParaRPr lang="en-US" dirty="0"/>
          </a:p>
          <a:p>
            <a:endParaRPr lang="sr-Latn-RS" dirty="0" smtClean="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1234320" y="1948874"/>
            <a:ext cx="3096140" cy="1789446"/>
          </a:xfrm>
          <a:prstGeom prst="rect">
            <a:avLst/>
          </a:prstGeom>
        </p:spPr>
      </p:pic>
      <p:pic>
        <p:nvPicPr>
          <p:cNvPr id="6" name="Picture 5"/>
          <p:cNvPicPr/>
          <p:nvPr/>
        </p:nvPicPr>
        <p:blipFill>
          <a:blip r:embed="rId4">
            <a:extLst>
              <a:ext uri="{28A0092B-C50C-407E-A947-70E740481C1C}">
                <a14:useLocalDpi xmlns:a14="http://schemas.microsoft.com/office/drawing/2010/main" val="0"/>
              </a:ext>
            </a:extLst>
          </a:blip>
          <a:stretch>
            <a:fillRect/>
          </a:stretch>
        </p:blipFill>
        <p:spPr>
          <a:xfrm>
            <a:off x="8035018" y="1948874"/>
            <a:ext cx="3120661" cy="1803618"/>
          </a:xfrm>
          <a:prstGeom prst="rect">
            <a:avLst/>
          </a:prstGeom>
        </p:spPr>
      </p:pic>
      <p:sp>
        <p:nvSpPr>
          <p:cNvPr id="8" name="Text Box 83"/>
          <p:cNvSpPr txBox="1"/>
          <p:nvPr/>
        </p:nvSpPr>
        <p:spPr>
          <a:xfrm>
            <a:off x="1699080" y="3752492"/>
            <a:ext cx="2166620"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na prvom sloju pre operacije blend</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306"/>
          <p:cNvSpPr txBox="1"/>
          <p:nvPr/>
        </p:nvSpPr>
        <p:spPr>
          <a:xfrm>
            <a:off x="8495210" y="3757641"/>
            <a:ext cx="2200275"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na drugom sloju pre operacije blend</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309"/>
          <p:cNvSpPr txBox="1"/>
          <p:nvPr/>
        </p:nvSpPr>
        <p:spPr>
          <a:xfrm>
            <a:off x="4931091" y="5650775"/>
            <a:ext cx="2390775"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nakon primene </a:t>
            </a: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difference blend filtera</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Slide Number Placeholder 15"/>
          <p:cNvSpPr>
            <a:spLocks noGrp="1"/>
          </p:cNvSpPr>
          <p:nvPr>
            <p:ph type="sldNum" sz="quarter" idx="12"/>
          </p:nvPr>
        </p:nvSpPr>
        <p:spPr/>
        <p:txBody>
          <a:bodyPr/>
          <a:lstStyle/>
          <a:p>
            <a:fld id="{4CE482DC-2269-4F26-9D2A-7E44B1A4CD85}" type="slidenum">
              <a:rPr lang="en-US" smtClean="0"/>
              <a:t>32</a:t>
            </a:fld>
            <a:endParaRPr lang="en-US" dirty="0"/>
          </a:p>
        </p:txBody>
      </p:sp>
      <p:sp>
        <p:nvSpPr>
          <p:cNvPr id="17" name="Footer Placeholder 16"/>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360177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2400" b="1" dirty="0" smtClean="0"/>
              <a:t>Darker blend filter</a:t>
            </a:r>
            <a:r>
              <a:rPr lang="en-US" b="1" dirty="0" smtClean="0"/>
              <a:t/>
            </a:r>
            <a:br>
              <a:rPr lang="en-US" b="1" dirty="0" smtClean="0"/>
            </a:b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97280" y="1845734"/>
                <a:ext cx="10058400" cy="4031191"/>
              </a:xfrm>
            </p:spPr>
            <p:txBody>
              <a:bodyPr>
                <a:normAutofit/>
              </a:bodyPr>
              <a:lstStyle/>
              <a:p>
                <a:pPr algn="just"/>
                <a:r>
                  <a:rPr lang="sr-Latn-RS" dirty="0"/>
                  <a:t>Darker </a:t>
                </a:r>
                <a:r>
                  <a:rPr lang="en-US" dirty="0" smtClean="0"/>
                  <a:t>blend </a:t>
                </a:r>
                <a:r>
                  <a:rPr lang="sr-Latn-RS" dirty="0" smtClean="0"/>
                  <a:t>filter </a:t>
                </a:r>
                <a:r>
                  <a:rPr lang="en-US" dirty="0" smtClean="0"/>
                  <a:t>je </a:t>
                </a:r>
                <a:r>
                  <a:rPr lang="en-US" dirty="0"/>
                  <a:t>blend mode </a:t>
                </a:r>
                <a:r>
                  <a:rPr lang="en-US" dirty="0" err="1"/>
                  <a:t>između</a:t>
                </a:r>
                <a:r>
                  <a:rPr lang="en-US" dirty="0"/>
                  <a:t> </a:t>
                </a:r>
                <a:r>
                  <a:rPr lang="en-US" dirty="0" err="1"/>
                  <a:t>dva</a:t>
                </a:r>
                <a:r>
                  <a:rPr lang="en-US" dirty="0"/>
                  <a:t> </a:t>
                </a:r>
                <a:r>
                  <a:rPr lang="en-US" dirty="0" err="1"/>
                  <a:t>sloja</a:t>
                </a:r>
                <a:r>
                  <a:rPr lang="en-US" dirty="0"/>
                  <a:t>, </a:t>
                </a:r>
                <a:r>
                  <a:rPr lang="en-US" dirty="0" err="1"/>
                  <a:t>tj</a:t>
                </a:r>
                <a:r>
                  <a:rPr lang="en-US" dirty="0"/>
                  <a:t>. </a:t>
                </a:r>
                <a:r>
                  <a:rPr lang="en-US" dirty="0" err="1"/>
                  <a:t>dve</a:t>
                </a:r>
                <a:r>
                  <a:rPr lang="en-US" dirty="0"/>
                  <a:t> </a:t>
                </a:r>
                <a:r>
                  <a:rPr lang="en-US" dirty="0" err="1" smtClean="0"/>
                  <a:t>slike</a:t>
                </a:r>
                <a:r>
                  <a:rPr lang="sr-Latn-RS" dirty="0" smtClean="0"/>
                  <a:t>, suprotan od lighter blend filtera</a:t>
                </a:r>
                <a:r>
                  <a:rPr lang="en-US" dirty="0" smtClean="0"/>
                  <a:t> </a:t>
                </a:r>
                <a:r>
                  <a:rPr lang="en-US" dirty="0"/>
                  <a:t>u </a:t>
                </a:r>
                <a:r>
                  <a:rPr lang="en-US" dirty="0" err="1"/>
                  <a:t>kome</a:t>
                </a:r>
                <a:r>
                  <a:rPr lang="en-US" dirty="0"/>
                  <a:t> se </a:t>
                </a:r>
                <a:r>
                  <a:rPr lang="en-US" dirty="0" err="1"/>
                  <a:t>za</a:t>
                </a:r>
                <a:r>
                  <a:rPr lang="en-US" dirty="0"/>
                  <a:t> </a:t>
                </a:r>
                <a:r>
                  <a:rPr lang="en-US" dirty="0" err="1"/>
                  <a:t>svaki</a:t>
                </a:r>
                <a:r>
                  <a:rPr lang="en-US" dirty="0"/>
                  <a:t> </a:t>
                </a:r>
                <a:r>
                  <a:rPr lang="en-US" dirty="0" err="1"/>
                  <a:t>piksel</a:t>
                </a:r>
                <a:r>
                  <a:rPr lang="en-US" dirty="0"/>
                  <a:t> </a:t>
                </a:r>
                <a:r>
                  <a:rPr lang="en-US" dirty="0" err="1"/>
                  <a:t>sa</a:t>
                </a:r>
                <a:r>
                  <a:rPr lang="en-US" dirty="0"/>
                  <a:t> </a:t>
                </a:r>
                <a:r>
                  <a:rPr lang="en-US" dirty="0" err="1"/>
                  <a:t>gornjeg</a:t>
                </a:r>
                <a:r>
                  <a:rPr lang="en-US" dirty="0"/>
                  <a:t> </a:t>
                </a:r>
                <a:r>
                  <a:rPr lang="en-US" dirty="0" err="1"/>
                  <a:t>sloja</a:t>
                </a:r>
                <a:r>
                  <a:rPr lang="en-US" dirty="0"/>
                  <a:t> </a:t>
                </a:r>
                <a:r>
                  <a:rPr lang="en-US" i="1" dirty="0" smtClean="0"/>
                  <a:t>luminance</a:t>
                </a:r>
                <a:r>
                  <a:rPr lang="sr-Latn-RS" i="1" dirty="0" smtClean="0"/>
                  <a:t>(osvetljenost)</a:t>
                </a:r>
                <a:r>
                  <a:rPr lang="en-US" dirty="0" smtClean="0"/>
                  <a:t> </a:t>
                </a:r>
                <a:r>
                  <a:rPr lang="en-US" dirty="0" err="1"/>
                  <a:t>vrednost</a:t>
                </a:r>
                <a:r>
                  <a:rPr lang="en-US" dirty="0"/>
                  <a:t> </a:t>
                </a:r>
                <a:r>
                  <a:rPr lang="en-US" dirty="0" err="1"/>
                  <a:t>istog</a:t>
                </a:r>
                <a:r>
                  <a:rPr lang="en-US" dirty="0"/>
                  <a:t> </a:t>
                </a:r>
                <a:r>
                  <a:rPr lang="en-US" dirty="0" err="1"/>
                  <a:t>poredi</a:t>
                </a:r>
                <a:r>
                  <a:rPr lang="en-US" dirty="0"/>
                  <a:t> </a:t>
                </a:r>
                <a:r>
                  <a:rPr lang="en-US" dirty="0" err="1"/>
                  <a:t>sa</a:t>
                </a:r>
                <a:r>
                  <a:rPr lang="en-US" dirty="0"/>
                  <a:t> </a:t>
                </a:r>
                <a:r>
                  <a:rPr lang="en-US" dirty="0" err="1"/>
                  <a:t>odgovarajućom</a:t>
                </a:r>
                <a:r>
                  <a:rPr lang="en-US" dirty="0"/>
                  <a:t> </a:t>
                </a:r>
                <a:r>
                  <a:rPr lang="en-US" dirty="0" err="1"/>
                  <a:t>vrednošću</a:t>
                </a:r>
                <a:r>
                  <a:rPr lang="en-US" dirty="0"/>
                  <a:t> </a:t>
                </a:r>
                <a:r>
                  <a:rPr lang="en-US" i="1" dirty="0"/>
                  <a:t>luminance</a:t>
                </a:r>
                <a:r>
                  <a:rPr lang="en-US" dirty="0"/>
                  <a:t> </a:t>
                </a:r>
                <a:r>
                  <a:rPr lang="en-US" dirty="0" err="1"/>
                  <a:t>vrednosti</a:t>
                </a:r>
                <a:r>
                  <a:rPr lang="en-US" dirty="0"/>
                  <a:t> </a:t>
                </a:r>
                <a:r>
                  <a:rPr lang="en-US" dirty="0" err="1"/>
                  <a:t>piksela</a:t>
                </a:r>
                <a:r>
                  <a:rPr lang="en-US" dirty="0"/>
                  <a:t> </a:t>
                </a:r>
                <a:r>
                  <a:rPr lang="en-US" dirty="0" err="1"/>
                  <a:t>donjeg</a:t>
                </a:r>
                <a:r>
                  <a:rPr lang="en-US" dirty="0"/>
                  <a:t> </a:t>
                </a:r>
                <a:r>
                  <a:rPr lang="en-US" dirty="0" err="1"/>
                  <a:t>sloja</a:t>
                </a:r>
                <a:r>
                  <a:rPr lang="en-US" dirty="0"/>
                  <a:t>. </a:t>
                </a:r>
                <a:endParaRPr lang="sr-Latn-RS" dirty="0" smtClean="0"/>
              </a:p>
              <a:p>
                <a:pPr algn="just"/>
                <a:r>
                  <a:rPr lang="en-US" dirty="0" err="1" smtClean="0"/>
                  <a:t>Uzima</a:t>
                </a:r>
                <a:r>
                  <a:rPr lang="en-US" dirty="0" smtClean="0"/>
                  <a:t> </a:t>
                </a:r>
                <a:r>
                  <a:rPr lang="en-US" dirty="0"/>
                  <a:t>se </a:t>
                </a:r>
                <a:r>
                  <a:rPr lang="en-US" dirty="0" err="1"/>
                  <a:t>uvek</a:t>
                </a:r>
                <a:r>
                  <a:rPr lang="en-US" dirty="0"/>
                  <a:t> </a:t>
                </a:r>
                <a:r>
                  <a:rPr lang="en-US" dirty="0" err="1"/>
                  <a:t>onaj</a:t>
                </a:r>
                <a:r>
                  <a:rPr lang="en-US" dirty="0"/>
                  <a:t> </a:t>
                </a:r>
                <a:r>
                  <a:rPr lang="en-US" dirty="0" err="1"/>
                  <a:t>piksel</a:t>
                </a:r>
                <a:r>
                  <a:rPr lang="en-US" dirty="0"/>
                  <a:t> </a:t>
                </a:r>
                <a:r>
                  <a:rPr lang="en-US" dirty="0" err="1"/>
                  <a:t>kod</a:t>
                </a:r>
                <a:r>
                  <a:rPr lang="en-US" dirty="0"/>
                  <a:t> </a:t>
                </a:r>
                <a:r>
                  <a:rPr lang="en-US" dirty="0" err="1"/>
                  <a:t>kojeg</a:t>
                </a:r>
                <a:r>
                  <a:rPr lang="en-US" dirty="0"/>
                  <a:t> je </a:t>
                </a:r>
                <a:r>
                  <a:rPr lang="en-US" i="1" dirty="0"/>
                  <a:t>luminance </a:t>
                </a:r>
                <a:r>
                  <a:rPr lang="en-US" dirty="0" err="1"/>
                  <a:t>vrednost</a:t>
                </a:r>
                <a:r>
                  <a:rPr lang="en-US" dirty="0"/>
                  <a:t> </a:t>
                </a:r>
                <a:r>
                  <a:rPr lang="sr-Latn-RS" dirty="0" smtClean="0"/>
                  <a:t>manja</a:t>
                </a:r>
                <a:r>
                  <a:rPr lang="en-US" dirty="0" smtClean="0"/>
                  <a:t>. </a:t>
                </a:r>
                <a:endParaRPr lang="sr-Latn-RS" dirty="0" smtClean="0"/>
              </a:p>
              <a:p>
                <a:pPr algn="just"/>
                <a:r>
                  <a:rPr lang="en-US" dirty="0" smtClean="0"/>
                  <a:t>Formula </a:t>
                </a:r>
                <a:r>
                  <a:rPr lang="en-US" dirty="0" err="1"/>
                  <a:t>za</a:t>
                </a:r>
                <a:r>
                  <a:rPr lang="en-US" dirty="0"/>
                  <a:t> </a:t>
                </a:r>
                <a:r>
                  <a:rPr lang="en-US" i="1" dirty="0" err="1"/>
                  <a:t>luminence</a:t>
                </a:r>
                <a:r>
                  <a:rPr lang="en-US" i="1" dirty="0"/>
                  <a:t> </a:t>
                </a:r>
                <a:r>
                  <a:rPr lang="en-US" dirty="0" err="1"/>
                  <a:t>vrednost</a:t>
                </a:r>
                <a:r>
                  <a:rPr lang="en-US" dirty="0"/>
                  <a:t> je:</a:t>
                </a:r>
              </a:p>
              <a:p>
                <a:pPr algn="ctr"/>
                <a14:m>
                  <m:oMath xmlns:m="http://schemas.openxmlformats.org/officeDocument/2006/math">
                    <m:r>
                      <a:rPr lang="sr-Latn-RS" i="1">
                        <a:latin typeface="Cambria Math" panose="02040503050406030204" pitchFamily="18" charset="0"/>
                      </a:rPr>
                      <m:t>(0.2126∗</m:t>
                    </m:r>
                    <m:r>
                      <a:rPr lang="sr-Latn-RS" i="1">
                        <a:latin typeface="Cambria Math" panose="02040503050406030204" pitchFamily="18" charset="0"/>
                      </a:rPr>
                      <m:t>𝐶𝑜𝑙𝑜𝑟</m:t>
                    </m:r>
                    <m:r>
                      <a:rPr lang="sr-Latn-RS" i="1">
                        <a:latin typeface="Cambria Math" panose="02040503050406030204" pitchFamily="18" charset="0"/>
                      </a:rPr>
                      <m:t>.</m:t>
                    </m:r>
                    <m:r>
                      <a:rPr lang="sr-Latn-RS" i="1">
                        <a:latin typeface="Cambria Math" panose="02040503050406030204" pitchFamily="18" charset="0"/>
                      </a:rPr>
                      <m:t>𝑟𝑒𝑑</m:t>
                    </m:r>
                    <m:r>
                      <a:rPr lang="sr-Latn-RS" i="1">
                        <a:latin typeface="Cambria Math" panose="02040503050406030204" pitchFamily="18" charset="0"/>
                      </a:rPr>
                      <m:t>(</m:t>
                    </m:r>
                    <m:r>
                      <a:rPr lang="sr-Latn-RS" i="1">
                        <a:latin typeface="Cambria Math" panose="02040503050406030204" pitchFamily="18" charset="0"/>
                      </a:rPr>
                      <m:t>𝑝</m:t>
                    </m:r>
                    <m:r>
                      <a:rPr lang="sr-Latn-RS" i="1">
                        <a:latin typeface="Cambria Math" panose="02040503050406030204" pitchFamily="18" charset="0"/>
                      </a:rPr>
                      <m:t>))+(0.7152∗</m:t>
                    </m:r>
                    <m:r>
                      <a:rPr lang="sr-Latn-RS" i="1">
                        <a:latin typeface="Cambria Math" panose="02040503050406030204" pitchFamily="18" charset="0"/>
                      </a:rPr>
                      <m:t>𝐶𝑜𝑙𝑜𝑟</m:t>
                    </m:r>
                    <m:r>
                      <a:rPr lang="sr-Latn-RS" i="1">
                        <a:latin typeface="Cambria Math" panose="02040503050406030204" pitchFamily="18" charset="0"/>
                      </a:rPr>
                      <m:t>.</m:t>
                    </m:r>
                    <m:r>
                      <a:rPr lang="sr-Latn-RS" i="1">
                        <a:latin typeface="Cambria Math" panose="02040503050406030204" pitchFamily="18" charset="0"/>
                      </a:rPr>
                      <m:t>𝑔𝑟𝑒𝑒𝑛</m:t>
                    </m:r>
                    <m:r>
                      <a:rPr lang="sr-Latn-RS" i="1">
                        <a:latin typeface="Cambria Math" panose="02040503050406030204" pitchFamily="18" charset="0"/>
                      </a:rPr>
                      <m:t>(</m:t>
                    </m:r>
                    <m:r>
                      <a:rPr lang="sr-Latn-RS" i="1">
                        <a:latin typeface="Cambria Math" panose="02040503050406030204" pitchFamily="18" charset="0"/>
                      </a:rPr>
                      <m:t>𝑝</m:t>
                    </m:r>
                    <m:r>
                      <a:rPr lang="sr-Latn-RS" i="1">
                        <a:latin typeface="Cambria Math" panose="02040503050406030204" pitchFamily="18" charset="0"/>
                      </a:rPr>
                      <m:t>))+(0.0722∗</m:t>
                    </m:r>
                    <m:r>
                      <a:rPr lang="sr-Latn-RS" i="1">
                        <a:latin typeface="Cambria Math" panose="02040503050406030204" pitchFamily="18" charset="0"/>
                      </a:rPr>
                      <m:t>𝐶𝑜𝑙𝑜𝑟</m:t>
                    </m:r>
                    <m:r>
                      <a:rPr lang="sr-Latn-RS" i="1">
                        <a:latin typeface="Cambria Math" panose="02040503050406030204" pitchFamily="18" charset="0"/>
                      </a:rPr>
                      <m:t>.</m:t>
                    </m:r>
                    <m:r>
                      <a:rPr lang="sr-Latn-RS" i="1">
                        <a:latin typeface="Cambria Math" panose="02040503050406030204" pitchFamily="18" charset="0"/>
                      </a:rPr>
                      <m:t>𝑏𝑙𝑢𝑒</m:t>
                    </m:r>
                    <m:r>
                      <a:rPr lang="sr-Latn-RS" i="1">
                        <a:latin typeface="Cambria Math" panose="02040503050406030204" pitchFamily="18" charset="0"/>
                      </a:rPr>
                      <m:t>(</m:t>
                    </m:r>
                    <m:r>
                      <a:rPr lang="sr-Latn-RS" i="1">
                        <a:latin typeface="Cambria Math" panose="02040503050406030204" pitchFamily="18" charset="0"/>
                      </a:rPr>
                      <m:t>𝑝</m:t>
                    </m:r>
                    <m:r>
                      <a:rPr lang="sr-Latn-RS" i="1">
                        <a:latin typeface="Cambria Math" panose="02040503050406030204" pitchFamily="18" charset="0"/>
                      </a:rPr>
                      <m:t>))</m:t>
                    </m:r>
                  </m:oMath>
                </a14:m>
                <a:r>
                  <a:rPr lang="sr-Latn-RS" dirty="0"/>
                  <a:t> </a:t>
                </a:r>
                <a:endParaRPr lang="sr-Latn-RS" dirty="0" smtClean="0"/>
              </a:p>
              <a:p>
                <a:pPr algn="just"/>
                <a:r>
                  <a:rPr lang="en-US" dirty="0" err="1"/>
                  <a:t>gde</a:t>
                </a:r>
                <a:r>
                  <a:rPr lang="en-US" dirty="0"/>
                  <a:t> je </a:t>
                </a:r>
                <a:r>
                  <a:rPr lang="en-US" i="1" dirty="0"/>
                  <a:t>p </a:t>
                </a:r>
                <a:r>
                  <a:rPr lang="en-US" dirty="0" err="1"/>
                  <a:t>piksel</a:t>
                </a:r>
                <a:r>
                  <a:rPr lang="en-US" dirty="0"/>
                  <a:t> </a:t>
                </a:r>
                <a:r>
                  <a:rPr lang="en-US" dirty="0" err="1"/>
                  <a:t>na</a:t>
                </a:r>
                <a:r>
                  <a:rPr lang="en-US" dirty="0"/>
                  <a:t> </a:t>
                </a:r>
                <a:r>
                  <a:rPr lang="en-US" dirty="0" err="1"/>
                  <a:t>nekoj</a:t>
                </a:r>
                <a:r>
                  <a:rPr lang="en-US" dirty="0"/>
                  <a:t> </a:t>
                </a:r>
                <a:r>
                  <a:rPr lang="en-US" dirty="0" err="1"/>
                  <a:t>poziciji</a:t>
                </a:r>
                <a:r>
                  <a:rPr lang="en-US" dirty="0"/>
                  <a:t> </a:t>
                </a:r>
                <a:r>
                  <a:rPr lang="en-US" i="1" dirty="0"/>
                  <a:t>(</a:t>
                </a:r>
                <a:r>
                  <a:rPr lang="en-US" i="1" dirty="0" err="1"/>
                  <a:t>x,y</a:t>
                </a:r>
                <a:r>
                  <a:rPr lang="en-US" i="1" dirty="0"/>
                  <a:t>)</a:t>
                </a:r>
                <a:r>
                  <a:rPr lang="en-US" dirty="0"/>
                  <a:t>. </a:t>
                </a:r>
                <a:endParaRPr lang="sr-Latn-RS" dirty="0" smtClean="0"/>
              </a:p>
              <a:p>
                <a:pPr algn="just"/>
                <a:r>
                  <a:rPr lang="sr-Latn-RS" dirty="0" smtClean="0"/>
                  <a:t>Nakon </a:t>
                </a:r>
                <a:r>
                  <a:rPr lang="sr-Latn-RS" dirty="0"/>
                  <a:t>uzastopne kombinovane primene lighter i darker filtera dobija se originalna slika.</a:t>
                </a:r>
                <a:endParaRPr lang="en-US" dirty="0"/>
              </a:p>
              <a:p>
                <a:endParaRPr lang="sr-Latn-RS" dirty="0" smtClean="0"/>
              </a:p>
              <a:p>
                <a:endParaRPr lang="en-US" dirty="0"/>
              </a:p>
              <a:p>
                <a:endParaRPr lang="sr-Latn-R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97280" y="1845734"/>
                <a:ext cx="10058400" cy="4031191"/>
              </a:xfrm>
              <a:blipFill rotWithShape="0">
                <a:blip r:embed="rId2"/>
                <a:stretch>
                  <a:fillRect l="-606" t="-1664" r="-1515"/>
                </a:stretch>
              </a:blipFill>
            </p:spPr>
            <p:txBody>
              <a:bodyPr/>
              <a:lstStyle/>
              <a:p>
                <a:r>
                  <a:rPr lang="sr-Cyrl-RS">
                    <a:noFill/>
                  </a:rPr>
                  <a:t> </a:t>
                </a:r>
              </a:p>
            </p:txBody>
          </p:sp>
        </mc:Fallback>
      </mc:AlternateContent>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Slide Number Placeholder 8"/>
          <p:cNvSpPr>
            <a:spLocks noGrp="1"/>
          </p:cNvSpPr>
          <p:nvPr>
            <p:ph type="sldNum" sz="quarter" idx="12"/>
          </p:nvPr>
        </p:nvSpPr>
        <p:spPr/>
        <p:txBody>
          <a:bodyPr/>
          <a:lstStyle/>
          <a:p>
            <a:fld id="{4CE482DC-2269-4F26-9D2A-7E44B1A4CD85}" type="slidenum">
              <a:rPr lang="en-US" smtClean="0"/>
              <a:t>33</a:t>
            </a:fld>
            <a:endParaRPr lang="en-US" dirty="0"/>
          </a:p>
        </p:txBody>
      </p:sp>
      <p:sp>
        <p:nvSpPr>
          <p:cNvPr id="10" name="Footer Placeholder 9"/>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18681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p:nvPr/>
        </p:nvPicPr>
        <p:blipFill>
          <a:blip r:embed="rId3">
            <a:extLst>
              <a:ext uri="{28A0092B-C50C-407E-A947-70E740481C1C}">
                <a14:useLocalDpi xmlns:a14="http://schemas.microsoft.com/office/drawing/2010/main" val="0"/>
              </a:ext>
            </a:extLst>
          </a:blip>
          <a:stretch>
            <a:fillRect/>
          </a:stretch>
        </p:blipFill>
        <p:spPr>
          <a:xfrm>
            <a:off x="4578405" y="3890991"/>
            <a:ext cx="3096141" cy="1789446"/>
          </a:xfrm>
          <a:prstGeom prst="rect">
            <a:avLst/>
          </a:prstGeom>
        </p:spPr>
      </p:pic>
      <p:sp>
        <p:nvSpPr>
          <p:cNvPr id="2" name="Title 1"/>
          <p:cNvSpPr>
            <a:spLocks noGrp="1"/>
          </p:cNvSpPr>
          <p:nvPr>
            <p:ph type="title"/>
          </p:nvPr>
        </p:nvSpPr>
        <p:spPr/>
        <p:txBody>
          <a:bodyPr/>
          <a:lstStyle/>
          <a:p>
            <a:r>
              <a:rPr lang="sr-Latn-RS" sz="2400" b="1" dirty="0" smtClean="0"/>
              <a:t>Darker blend filter</a:t>
            </a:r>
            <a:r>
              <a:rPr lang="en-US" b="1" dirty="0"/>
              <a:t/>
            </a:r>
            <a:br>
              <a:rPr lang="en-US" b="1" dirty="0"/>
            </a:br>
            <a:endParaRPr lang="en-US" dirty="0"/>
          </a:p>
        </p:txBody>
      </p:sp>
      <p:sp>
        <p:nvSpPr>
          <p:cNvPr id="3" name="Content Placeholder 2"/>
          <p:cNvSpPr>
            <a:spLocks noGrp="1"/>
          </p:cNvSpPr>
          <p:nvPr>
            <p:ph idx="1"/>
          </p:nvPr>
        </p:nvSpPr>
        <p:spPr>
          <a:xfrm>
            <a:off x="1097280" y="1845734"/>
            <a:ext cx="10058400" cy="4031191"/>
          </a:xfrm>
        </p:spPr>
        <p:txBody>
          <a:bodyPr>
            <a:normAutofit/>
          </a:bodyPr>
          <a:lstStyle/>
          <a:p>
            <a:r>
              <a:rPr lang="sr-Latn-RS" dirty="0" smtClean="0"/>
              <a:t>	</a:t>
            </a:r>
            <a:endParaRPr lang="en-US" dirty="0"/>
          </a:p>
          <a:p>
            <a:endParaRPr lang="sr-Latn-RS" dirty="0" smtClean="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p:cNvPicPr/>
          <p:nvPr/>
        </p:nvPicPr>
        <p:blipFill>
          <a:blip r:embed="rId4">
            <a:extLst>
              <a:ext uri="{28A0092B-C50C-407E-A947-70E740481C1C}">
                <a14:useLocalDpi xmlns:a14="http://schemas.microsoft.com/office/drawing/2010/main" val="0"/>
              </a:ext>
            </a:extLst>
          </a:blip>
          <a:stretch>
            <a:fillRect/>
          </a:stretch>
        </p:blipFill>
        <p:spPr>
          <a:xfrm>
            <a:off x="1234320" y="1948874"/>
            <a:ext cx="3096140" cy="1789446"/>
          </a:xfrm>
          <a:prstGeom prst="rect">
            <a:avLst/>
          </a:prstGeom>
        </p:spPr>
      </p:pic>
      <p:pic>
        <p:nvPicPr>
          <p:cNvPr id="6" name="Picture 5"/>
          <p:cNvPicPr/>
          <p:nvPr/>
        </p:nvPicPr>
        <p:blipFill>
          <a:blip r:embed="rId5">
            <a:extLst>
              <a:ext uri="{28A0092B-C50C-407E-A947-70E740481C1C}">
                <a14:useLocalDpi xmlns:a14="http://schemas.microsoft.com/office/drawing/2010/main" val="0"/>
              </a:ext>
            </a:extLst>
          </a:blip>
          <a:stretch>
            <a:fillRect/>
          </a:stretch>
        </p:blipFill>
        <p:spPr>
          <a:xfrm>
            <a:off x="8035018" y="1948874"/>
            <a:ext cx="3120661" cy="1803618"/>
          </a:xfrm>
          <a:prstGeom prst="rect">
            <a:avLst/>
          </a:prstGeom>
        </p:spPr>
      </p:pic>
      <p:sp>
        <p:nvSpPr>
          <p:cNvPr id="8" name="Text Box 83"/>
          <p:cNvSpPr txBox="1"/>
          <p:nvPr/>
        </p:nvSpPr>
        <p:spPr>
          <a:xfrm>
            <a:off x="1699080" y="3752492"/>
            <a:ext cx="2166620"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na prvom sloju pre operacije blend</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306"/>
          <p:cNvSpPr txBox="1"/>
          <p:nvPr/>
        </p:nvSpPr>
        <p:spPr>
          <a:xfrm>
            <a:off x="8495210" y="3757641"/>
            <a:ext cx="2200275"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na drugom sloju pre operacije blend</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309"/>
          <p:cNvSpPr txBox="1"/>
          <p:nvPr/>
        </p:nvSpPr>
        <p:spPr>
          <a:xfrm>
            <a:off x="4931091" y="5650775"/>
            <a:ext cx="2390775"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nakon primene </a:t>
            </a: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difference blend filtera</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Slide Number Placeholder 15"/>
          <p:cNvSpPr>
            <a:spLocks noGrp="1"/>
          </p:cNvSpPr>
          <p:nvPr>
            <p:ph type="sldNum" sz="quarter" idx="12"/>
          </p:nvPr>
        </p:nvSpPr>
        <p:spPr/>
        <p:txBody>
          <a:bodyPr/>
          <a:lstStyle/>
          <a:p>
            <a:fld id="{4CE482DC-2269-4F26-9D2A-7E44B1A4CD85}" type="slidenum">
              <a:rPr lang="en-US" smtClean="0"/>
              <a:t>34</a:t>
            </a:fld>
            <a:endParaRPr lang="en-US" dirty="0"/>
          </a:p>
        </p:txBody>
      </p:sp>
      <p:sp>
        <p:nvSpPr>
          <p:cNvPr id="17" name="Footer Placeholder 16"/>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1731050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sr-Latn-RS" sz="2400" b="1" dirty="0" smtClean="0"/>
              <a:t>Konvolucioni filteri</a:t>
            </a:r>
            <a:r>
              <a:rPr lang="en-US" b="1" dirty="0"/>
              <a:t/>
            </a:r>
            <a:br>
              <a:rPr lang="en-US" b="1" dirty="0"/>
            </a:br>
            <a:endParaRPr lang="en-US" dirty="0"/>
          </a:p>
        </p:txBody>
      </p:sp>
      <p:sp>
        <p:nvSpPr>
          <p:cNvPr id="3" name="Content Placeholder 2"/>
          <p:cNvSpPr>
            <a:spLocks noGrp="1"/>
          </p:cNvSpPr>
          <p:nvPr>
            <p:ph idx="1"/>
          </p:nvPr>
        </p:nvSpPr>
        <p:spPr>
          <a:xfrm>
            <a:off x="1097280" y="1845734"/>
            <a:ext cx="10058400" cy="4011602"/>
          </a:xfrm>
        </p:spPr>
        <p:txBody>
          <a:bodyPr>
            <a:normAutofit fontScale="92500" lnSpcReduction="20000"/>
          </a:bodyPr>
          <a:lstStyle/>
          <a:p>
            <a:pPr algn="just"/>
            <a:r>
              <a:rPr lang="sr-Latn-RS" dirty="0"/>
              <a:t>Konvolucioni filteri su naziv dobili na osnovu matematičke konvolucije, koja predstavlja primenu operacije nad dve funkcije </a:t>
            </a:r>
            <a:r>
              <a:rPr lang="sr-Latn-RS" i="1" dirty="0"/>
              <a:t>f </a:t>
            </a:r>
            <a:r>
              <a:rPr lang="sr-Latn-RS" dirty="0"/>
              <a:t>i</a:t>
            </a:r>
            <a:r>
              <a:rPr lang="sr-Latn-RS" i="1" dirty="0"/>
              <a:t> g </a:t>
            </a:r>
            <a:r>
              <a:rPr lang="sr-Latn-RS" dirty="0"/>
              <a:t>čime se proizvodi nova fukcija</a:t>
            </a:r>
            <a:r>
              <a:rPr lang="sr-Latn-RS" dirty="0" smtClean="0"/>
              <a:t>.</a:t>
            </a:r>
          </a:p>
          <a:p>
            <a:endParaRPr lang="sr-Latn-RS" dirty="0"/>
          </a:p>
          <a:p>
            <a:endParaRPr lang="sr-Latn-RS" dirty="0" smtClean="0"/>
          </a:p>
          <a:p>
            <a:pPr algn="just"/>
            <a:r>
              <a:rPr lang="sr-Latn-RS" dirty="0"/>
              <a:t>Kod procesiranja slika, termin kernel, konvoluciona matrica ili maska predstavlja matricu koja </a:t>
            </a:r>
            <a:r>
              <a:rPr lang="sr-Latn-RS" dirty="0" smtClean="0"/>
              <a:t>kada se korišćenjem </a:t>
            </a:r>
            <a:r>
              <a:rPr lang="sr-Latn-RS" dirty="0"/>
              <a:t>konvolucije </a:t>
            </a:r>
            <a:r>
              <a:rPr lang="sr-Latn-RS" dirty="0" smtClean="0"/>
              <a:t>primeni nad slikom, </a:t>
            </a:r>
            <a:r>
              <a:rPr lang="sr-Latn-RS" dirty="0"/>
              <a:t>za odgovarajuće vrednosti matrice koje definiše </a:t>
            </a:r>
            <a:r>
              <a:rPr lang="sr-Latn-RS" dirty="0" smtClean="0"/>
              <a:t>filter, postižu različiti efekti.</a:t>
            </a:r>
          </a:p>
          <a:p>
            <a:pPr algn="just"/>
            <a:r>
              <a:rPr lang="sr-Latn-RS" dirty="0" smtClean="0"/>
              <a:t>Sam </a:t>
            </a:r>
            <a:r>
              <a:rPr lang="sr-Latn-RS" dirty="0"/>
              <a:t>algoritam primene konvolucionih filtera isti je za sve filtere ove vrste, jedina razlika je izbor kernela tj. njegove dimenzije i vrednosti kojima je on popunjen</a:t>
            </a:r>
            <a:r>
              <a:rPr lang="sr-Latn-RS" dirty="0" smtClean="0"/>
              <a:t>.</a:t>
            </a:r>
          </a:p>
          <a:p>
            <a:pPr algn="just"/>
            <a:r>
              <a:rPr lang="sr-Latn-RS" dirty="0"/>
              <a:t>U samom projektu prikazana je implementacija najčešće korišćenih filtera i to </a:t>
            </a:r>
            <a:r>
              <a:rPr lang="sr-Latn-RS" i="1" dirty="0"/>
              <a:t>Blur, Gaussian blur, Sharpen, Edge, Emboss, Engraving i Smoth. </a:t>
            </a:r>
            <a:endParaRPr lang="sr-Latn-RS" i="1" dirty="0" smtClean="0"/>
          </a:p>
          <a:p>
            <a:pPr algn="just"/>
            <a:r>
              <a:rPr lang="sr-Latn-RS" dirty="0"/>
              <a:t>Implementacija navedenih konvolucionih matrica rađena je korišćenjem konvolucione matrice </a:t>
            </a:r>
            <a:r>
              <a:rPr lang="sr-Latn-RS" i="1" dirty="0"/>
              <a:t>3x3</a:t>
            </a:r>
            <a:r>
              <a:rPr lang="sr-Latn-RS" dirty="0" smtClean="0"/>
              <a:t>.</a:t>
            </a:r>
          </a:p>
          <a:p>
            <a:pPr algn="just"/>
            <a:r>
              <a:rPr lang="sr-Latn-RS" dirty="0" smtClean="0"/>
              <a:t>Složenosti </a:t>
            </a:r>
            <a:r>
              <a:rPr lang="sr-Latn-RS" i="1" dirty="0"/>
              <a:t>O(n</a:t>
            </a:r>
            <a:r>
              <a:rPr lang="sr-Latn-RS" i="1" baseline="30000" dirty="0"/>
              <a:t>4</a:t>
            </a:r>
            <a:r>
              <a:rPr lang="sr-Latn-RS" i="1" dirty="0" smtClean="0"/>
              <a:t>).</a:t>
            </a:r>
            <a:endParaRPr lang="sr-Latn-RS" dirty="0" smtClean="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1336680019"/>
              </p:ext>
            </p:extLst>
          </p:nvPr>
        </p:nvGraphicFramePr>
        <p:xfrm>
          <a:off x="4433978" y="2380016"/>
          <a:ext cx="2941607" cy="577377"/>
        </p:xfrm>
        <a:graphic>
          <a:graphicData uri="http://schemas.openxmlformats.org/presentationml/2006/ole">
            <mc:AlternateContent xmlns:mc="http://schemas.openxmlformats.org/markup-compatibility/2006">
              <mc:Choice xmlns:v="urn:schemas-microsoft-com:vml" Requires="v">
                <p:oleObj spid="_x0000_s2147" r:id="rId3" imgW="1701800" imgH="330200" progId="Equation.DSMT4">
                  <p:embed/>
                </p:oleObj>
              </mc:Choice>
              <mc:Fallback>
                <p:oleObj r:id="rId3" imgW="1701800" imgH="330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3978" y="2380016"/>
                        <a:ext cx="2941607" cy="577377"/>
                      </a:xfrm>
                      <a:prstGeom prst="rect">
                        <a:avLst/>
                      </a:prstGeom>
                      <a:noFill/>
                    </p:spPr>
                  </p:pic>
                </p:oleObj>
              </mc:Fallback>
            </mc:AlternateContent>
          </a:graphicData>
        </a:graphic>
      </p:graphicFrame>
      <p:sp>
        <p:nvSpPr>
          <p:cNvPr id="9" name="Slide Number Placeholder 8"/>
          <p:cNvSpPr>
            <a:spLocks noGrp="1"/>
          </p:cNvSpPr>
          <p:nvPr>
            <p:ph type="sldNum" sz="quarter" idx="12"/>
          </p:nvPr>
        </p:nvSpPr>
        <p:spPr/>
        <p:txBody>
          <a:bodyPr/>
          <a:lstStyle/>
          <a:p>
            <a:fld id="{4CE482DC-2269-4F26-9D2A-7E44B1A4CD85}" type="slidenum">
              <a:rPr lang="en-US" smtClean="0"/>
              <a:t>35</a:t>
            </a:fld>
            <a:endParaRPr lang="en-US" dirty="0"/>
          </a:p>
        </p:txBody>
      </p:sp>
      <p:sp>
        <p:nvSpPr>
          <p:cNvPr id="10" name="Footer Placeholder 9"/>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275267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2400" b="1" dirty="0" smtClean="0"/>
              <a:t>Blur filter</a:t>
            </a:r>
            <a:r>
              <a:rPr lang="en-US" b="1" dirty="0" smtClean="0"/>
              <a:t/>
            </a:r>
            <a:br>
              <a:rPr lang="en-US" b="1" dirty="0" smtClean="0"/>
            </a:b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97280" y="1845734"/>
                <a:ext cx="10058400" cy="4031191"/>
              </a:xfrm>
            </p:spPr>
            <p:txBody>
              <a:bodyPr>
                <a:normAutofit/>
              </a:bodyPr>
              <a:lstStyle/>
              <a:p>
                <a:r>
                  <a:rPr lang="sr-Latn-RS" dirty="0"/>
                  <a:t>Blur je konvolucioni filter kojim se dobija efekat zamagljivanja slike, i jedan je od najkorišćenijih filtera pri obradi slike</a:t>
                </a:r>
                <a:r>
                  <a:rPr lang="sr-Latn-RS" dirty="0" smtClean="0"/>
                  <a:t>.</a:t>
                </a:r>
              </a:p>
              <a:p>
                <a:r>
                  <a:rPr lang="en-US" dirty="0"/>
                  <a:t>U </a:t>
                </a:r>
                <a:r>
                  <a:rPr lang="en-US" dirty="0" err="1"/>
                  <a:t>implementaciji</a:t>
                </a:r>
                <a:r>
                  <a:rPr lang="en-US" dirty="0"/>
                  <a:t> </a:t>
                </a:r>
                <a:r>
                  <a:rPr lang="en-US" dirty="0" err="1"/>
                  <a:t>blura</a:t>
                </a:r>
                <a:r>
                  <a:rPr lang="en-US" dirty="0"/>
                  <a:t> </a:t>
                </a:r>
                <a:r>
                  <a:rPr lang="en-US" dirty="0" err="1"/>
                  <a:t>korišćena</a:t>
                </a:r>
                <a:r>
                  <a:rPr lang="en-US" dirty="0"/>
                  <a:t> je </a:t>
                </a:r>
                <a:r>
                  <a:rPr lang="en-US" dirty="0" err="1"/>
                  <a:t>sledeća</a:t>
                </a:r>
                <a:r>
                  <a:rPr lang="en-US" dirty="0"/>
                  <a:t> </a:t>
                </a:r>
                <a:r>
                  <a:rPr lang="en-US" dirty="0" err="1"/>
                  <a:t>konvoluciona</a:t>
                </a:r>
                <a:r>
                  <a:rPr lang="en-US" dirty="0"/>
                  <a:t> </a:t>
                </a:r>
                <a:r>
                  <a:rPr lang="en-US" dirty="0" err="1"/>
                  <a:t>matrica</a:t>
                </a:r>
                <a:r>
                  <a:rPr lang="en-US" dirty="0" smtClean="0"/>
                  <a:t>.</a:t>
                </a:r>
              </a:p>
              <a:p>
                <a:pPr marL="0" indent="0">
                  <a:buNone/>
                </a:pPr>
                <a:endParaRPr lang="sr-Latn-RS" i="1" dirty="0" smtClean="0"/>
              </a:p>
              <a:p>
                <a:pPr marL="0" indent="0">
                  <a:buNone/>
                </a:pPr>
                <a14:m>
                  <m:oMathPara xmlns:m="http://schemas.openxmlformats.org/officeDocument/2006/math">
                    <m:oMathParaPr>
                      <m:jc m:val="center"/>
                    </m:oMathParaPr>
                    <m:oMath xmlns:m="http://schemas.openxmlformats.org/officeDocument/2006/math">
                      <m:m>
                        <m:mPr>
                          <m:mcs>
                            <m:mc>
                              <m:mcPr>
                                <m:count m:val="3"/>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9</m:t>
                                </m:r>
                              </m:den>
                            </m:f>
                          </m:e>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9</m:t>
                                </m:r>
                              </m:den>
                            </m:f>
                          </m:e>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9</m:t>
                                </m:r>
                              </m:den>
                            </m:f>
                          </m:e>
                        </m:mr>
                        <m:m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9</m:t>
                                </m:r>
                              </m:den>
                            </m:f>
                          </m:e>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9</m:t>
                                </m:r>
                              </m:den>
                            </m:f>
                          </m:e>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9</m:t>
                                </m:r>
                              </m:den>
                            </m:f>
                          </m:e>
                        </m:mr>
                        <m:m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9</m:t>
                                </m:r>
                              </m:den>
                            </m:f>
                          </m:e>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9</m:t>
                                </m:r>
                              </m:den>
                            </m:f>
                          </m:e>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9</m:t>
                                </m:r>
                              </m:den>
                            </m:f>
                          </m:e>
                        </m:mr>
                      </m:m>
                    </m:oMath>
                  </m:oMathPara>
                </a14:m>
                <a:endParaRPr lang="en-US" dirty="0"/>
              </a:p>
              <a:p>
                <a:endParaRPr lang="sr-Latn-RS" dirty="0" smtClean="0"/>
              </a:p>
              <a:p>
                <a:endParaRPr lang="en-US" dirty="0"/>
              </a:p>
              <a:p>
                <a:endParaRPr lang="sr-Latn-R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97280" y="1845734"/>
                <a:ext cx="10058400" cy="4031191"/>
              </a:xfrm>
              <a:blipFill rotWithShape="0">
                <a:blip r:embed="rId2"/>
                <a:stretch>
                  <a:fillRect l="-606" t="-1664"/>
                </a:stretch>
              </a:blipFill>
            </p:spPr>
            <p:txBody>
              <a:bodyPr/>
              <a:lstStyle/>
              <a:p>
                <a:r>
                  <a:rPr lang="sr-Cyrl-RS">
                    <a:noFill/>
                  </a:rPr>
                  <a:t> </a:t>
                </a:r>
              </a:p>
            </p:txBody>
          </p:sp>
        </mc:Fallback>
      </mc:AlternateContent>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Slide Number Placeholder 5"/>
          <p:cNvSpPr>
            <a:spLocks noGrp="1"/>
          </p:cNvSpPr>
          <p:nvPr>
            <p:ph type="sldNum" sz="quarter" idx="12"/>
          </p:nvPr>
        </p:nvSpPr>
        <p:spPr/>
        <p:txBody>
          <a:bodyPr/>
          <a:lstStyle/>
          <a:p>
            <a:fld id="{4CE482DC-2269-4F26-9D2A-7E44B1A4CD85}" type="slidenum">
              <a:rPr lang="en-US" smtClean="0"/>
              <a:t>36</a:t>
            </a:fld>
            <a:endParaRPr lang="en-US" dirty="0"/>
          </a:p>
        </p:txBody>
      </p:sp>
      <p:sp>
        <p:nvSpPr>
          <p:cNvPr id="8" name="Footer Placeholder 7"/>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198649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a:blip r:embed="rId2">
            <a:extLst>
              <a:ext uri="{28A0092B-C50C-407E-A947-70E740481C1C}">
                <a14:useLocalDpi xmlns:a14="http://schemas.microsoft.com/office/drawing/2010/main" val="0"/>
              </a:ext>
            </a:extLst>
          </a:blip>
          <a:stretch>
            <a:fillRect/>
          </a:stretch>
        </p:blipFill>
        <p:spPr>
          <a:xfrm>
            <a:off x="6885430" y="1959144"/>
            <a:ext cx="4271713" cy="2468880"/>
          </a:xfrm>
          <a:prstGeom prst="rect">
            <a:avLst/>
          </a:prstGeom>
        </p:spPr>
      </p:pic>
      <p:pic>
        <p:nvPicPr>
          <p:cNvPr id="12" name="Picture 11"/>
          <p:cNvPicPr/>
          <p:nvPr/>
        </p:nvPicPr>
        <p:blipFill>
          <a:blip r:embed="rId3">
            <a:extLst>
              <a:ext uri="{28A0092B-C50C-407E-A947-70E740481C1C}">
                <a14:useLocalDpi xmlns:a14="http://schemas.microsoft.com/office/drawing/2010/main" val="0"/>
              </a:ext>
            </a:extLst>
          </a:blip>
          <a:stretch>
            <a:fillRect/>
          </a:stretch>
        </p:blipFill>
        <p:spPr>
          <a:xfrm>
            <a:off x="1249678" y="1959144"/>
            <a:ext cx="4271713" cy="2468880"/>
          </a:xfrm>
          <a:prstGeom prst="rect">
            <a:avLst/>
          </a:prstGeom>
        </p:spPr>
      </p:pic>
      <p:sp>
        <p:nvSpPr>
          <p:cNvPr id="2" name="Title 1"/>
          <p:cNvSpPr>
            <a:spLocks noGrp="1"/>
          </p:cNvSpPr>
          <p:nvPr>
            <p:ph type="title"/>
          </p:nvPr>
        </p:nvSpPr>
        <p:spPr/>
        <p:txBody>
          <a:bodyPr/>
          <a:lstStyle/>
          <a:p>
            <a:pPr lvl="0"/>
            <a:r>
              <a:rPr lang="sr-Latn-RS" sz="2400" b="1" dirty="0" smtClean="0"/>
              <a:t>Blur filter</a:t>
            </a:r>
            <a:r>
              <a:rPr lang="en-US" b="1" dirty="0"/>
              <a:t/>
            </a:r>
            <a:br>
              <a:rPr lang="en-US" b="1" dirty="0"/>
            </a:br>
            <a:endParaRPr lang="en-US" dirty="0"/>
          </a:p>
        </p:txBody>
      </p:sp>
      <p:sp>
        <p:nvSpPr>
          <p:cNvPr id="8" name="Text Box 330"/>
          <p:cNvSpPr txBox="1"/>
          <p:nvPr/>
        </p:nvSpPr>
        <p:spPr>
          <a:xfrm>
            <a:off x="2145665" y="4519464"/>
            <a:ext cx="2166620"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Originalna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pre </a:t>
            </a: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primene blur filtera</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338"/>
          <p:cNvSpPr txBox="1"/>
          <p:nvPr/>
        </p:nvSpPr>
        <p:spPr>
          <a:xfrm>
            <a:off x="7813040" y="4519464"/>
            <a:ext cx="2166620"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nakon primene 3 uzastopna blur filtera</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4CE482DC-2269-4F26-9D2A-7E44B1A4CD85}" type="slidenum">
              <a:rPr lang="en-US" smtClean="0"/>
              <a:t>37</a:t>
            </a:fld>
            <a:endParaRPr lang="en-US" dirty="0"/>
          </a:p>
        </p:txBody>
      </p:sp>
      <p:sp>
        <p:nvSpPr>
          <p:cNvPr id="6" name="Footer Placeholder 5"/>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3106719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2400" b="1" dirty="0" smtClean="0"/>
              <a:t>Sharpen filter</a:t>
            </a:r>
            <a:r>
              <a:rPr lang="en-US" b="1" dirty="0" smtClean="0"/>
              <a:t/>
            </a:r>
            <a:br>
              <a:rPr lang="en-US" b="1" dirty="0" smtClean="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45734"/>
                <a:ext cx="10058400" cy="4031191"/>
              </a:xfrm>
            </p:spPr>
            <p:txBody>
              <a:bodyPr>
                <a:normAutofit/>
              </a:bodyPr>
              <a:lstStyle/>
              <a:p>
                <a:r>
                  <a:rPr lang="sr-Latn-RS" dirty="0"/>
                  <a:t>Sharpen je konvolucioni filter kojim se dobija efekat izoštravanja slike</a:t>
                </a:r>
                <a:r>
                  <a:rPr lang="sr-Latn-RS" dirty="0" smtClean="0"/>
                  <a:t>. Suprotnog efekta od blurovanja. </a:t>
                </a:r>
              </a:p>
              <a:p>
                <a:r>
                  <a:rPr lang="en-US" dirty="0" smtClean="0"/>
                  <a:t>U </a:t>
                </a:r>
                <a:r>
                  <a:rPr lang="en-US" dirty="0" err="1"/>
                  <a:t>implementaciji</a:t>
                </a:r>
                <a:r>
                  <a:rPr lang="en-US" dirty="0"/>
                  <a:t> </a:t>
                </a:r>
                <a:r>
                  <a:rPr lang="sr-Latn-RS" dirty="0" smtClean="0"/>
                  <a:t>sharpena </a:t>
                </a:r>
                <a:r>
                  <a:rPr lang="en-US" dirty="0" err="1" smtClean="0"/>
                  <a:t>korišćena</a:t>
                </a:r>
                <a:r>
                  <a:rPr lang="en-US" dirty="0" smtClean="0"/>
                  <a:t> </a:t>
                </a:r>
                <a:r>
                  <a:rPr lang="en-US" dirty="0"/>
                  <a:t>je </a:t>
                </a:r>
                <a:r>
                  <a:rPr lang="en-US" dirty="0" err="1"/>
                  <a:t>sledeća</a:t>
                </a:r>
                <a:r>
                  <a:rPr lang="en-US" dirty="0"/>
                  <a:t> </a:t>
                </a:r>
                <a:r>
                  <a:rPr lang="en-US" dirty="0" err="1"/>
                  <a:t>konvoluciona</a:t>
                </a:r>
                <a:r>
                  <a:rPr lang="en-US" dirty="0"/>
                  <a:t> </a:t>
                </a:r>
                <a:r>
                  <a:rPr lang="en-US" dirty="0" err="1"/>
                  <a:t>matrica</a:t>
                </a:r>
                <a:r>
                  <a:rPr lang="en-US" dirty="0" smtClean="0"/>
                  <a:t>.</a:t>
                </a:r>
              </a:p>
              <a:p>
                <a:pPr marL="0" indent="0">
                  <a:buNone/>
                </a:pPr>
                <a:endParaRPr lang="sr-Latn-RS" i="1" dirty="0" smtClean="0"/>
              </a:p>
              <a:p>
                <a:pPr marL="0" indent="0">
                  <a:buNone/>
                </a:pPr>
                <a14:m>
                  <m:oMathPara xmlns:m="http://schemas.openxmlformats.org/officeDocument/2006/math">
                    <m:oMathParaPr>
                      <m:jc m:val="center"/>
                    </m:oMathParaPr>
                    <m:oMath xmlns:m="http://schemas.openxmlformats.org/officeDocument/2006/math">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5</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mr>
                      </m:m>
                    </m:oMath>
                  </m:oMathPara>
                </a14:m>
                <a:endParaRPr lang="en-US" dirty="0"/>
              </a:p>
              <a:p>
                <a:pPr marL="0" indent="0">
                  <a:buNone/>
                </a:pPr>
                <a:endParaRPr lang="en-US" dirty="0"/>
              </a:p>
              <a:p>
                <a:endParaRPr lang="sr-Latn-RS" dirty="0" smtClean="0"/>
              </a:p>
              <a:p>
                <a:endParaRPr lang="en-US" dirty="0"/>
              </a:p>
              <a:p>
                <a:endParaRPr lang="sr-Latn-R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45734"/>
                <a:ext cx="10058400" cy="4031191"/>
              </a:xfrm>
              <a:blipFill rotWithShape="0">
                <a:blip r:embed="rId2"/>
                <a:stretch>
                  <a:fillRect l="-606" t="-1664"/>
                </a:stretch>
              </a:blipFill>
            </p:spPr>
            <p:txBody>
              <a:bodyPr/>
              <a:lstStyle/>
              <a:p>
                <a:r>
                  <a:rPr lang="en-US">
                    <a:noFill/>
                  </a:rPr>
                  <a:t> </a:t>
                </a:r>
              </a:p>
            </p:txBody>
          </p:sp>
        </mc:Fallback>
      </mc:AlternateContent>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Slide Number Placeholder 5"/>
          <p:cNvSpPr>
            <a:spLocks noGrp="1"/>
          </p:cNvSpPr>
          <p:nvPr>
            <p:ph type="sldNum" sz="quarter" idx="12"/>
          </p:nvPr>
        </p:nvSpPr>
        <p:spPr/>
        <p:txBody>
          <a:bodyPr/>
          <a:lstStyle/>
          <a:p>
            <a:fld id="{4CE482DC-2269-4F26-9D2A-7E44B1A4CD85}" type="slidenum">
              <a:rPr lang="en-US" smtClean="0"/>
              <a:t>38</a:t>
            </a:fld>
            <a:endParaRPr lang="en-US" dirty="0"/>
          </a:p>
        </p:txBody>
      </p:sp>
      <p:sp>
        <p:nvSpPr>
          <p:cNvPr id="8" name="Footer Placeholder 7"/>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118094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p:nvPr/>
        </p:nvPicPr>
        <p:blipFill>
          <a:blip r:embed="rId2">
            <a:extLst>
              <a:ext uri="{28A0092B-C50C-407E-A947-70E740481C1C}">
                <a14:useLocalDpi xmlns:a14="http://schemas.microsoft.com/office/drawing/2010/main" val="0"/>
              </a:ext>
            </a:extLst>
          </a:blip>
          <a:stretch>
            <a:fillRect/>
          </a:stretch>
        </p:blipFill>
        <p:spPr>
          <a:xfrm>
            <a:off x="6885430" y="1959144"/>
            <a:ext cx="4270250" cy="2468034"/>
          </a:xfrm>
          <a:prstGeom prst="rect">
            <a:avLst/>
          </a:prstGeom>
        </p:spPr>
      </p:pic>
      <p:pic>
        <p:nvPicPr>
          <p:cNvPr id="12" name="Picture 11"/>
          <p:cNvPicPr/>
          <p:nvPr/>
        </p:nvPicPr>
        <p:blipFill>
          <a:blip r:embed="rId3">
            <a:extLst>
              <a:ext uri="{28A0092B-C50C-407E-A947-70E740481C1C}">
                <a14:useLocalDpi xmlns:a14="http://schemas.microsoft.com/office/drawing/2010/main" val="0"/>
              </a:ext>
            </a:extLst>
          </a:blip>
          <a:stretch>
            <a:fillRect/>
          </a:stretch>
        </p:blipFill>
        <p:spPr>
          <a:xfrm>
            <a:off x="1249678" y="1959144"/>
            <a:ext cx="4271713" cy="2468880"/>
          </a:xfrm>
          <a:prstGeom prst="rect">
            <a:avLst/>
          </a:prstGeom>
        </p:spPr>
      </p:pic>
      <p:sp>
        <p:nvSpPr>
          <p:cNvPr id="2" name="Title 1"/>
          <p:cNvSpPr>
            <a:spLocks noGrp="1"/>
          </p:cNvSpPr>
          <p:nvPr>
            <p:ph type="title"/>
          </p:nvPr>
        </p:nvSpPr>
        <p:spPr/>
        <p:txBody>
          <a:bodyPr/>
          <a:lstStyle/>
          <a:p>
            <a:pPr lvl="0"/>
            <a:r>
              <a:rPr lang="sr-Latn-RS" sz="2400" b="1" dirty="0" smtClean="0"/>
              <a:t>Sharpen filter</a:t>
            </a:r>
            <a:r>
              <a:rPr lang="en-US" b="1" dirty="0"/>
              <a:t/>
            </a:r>
            <a:br>
              <a:rPr lang="en-US" b="1" dirty="0"/>
            </a:br>
            <a:endParaRPr lang="en-US" dirty="0"/>
          </a:p>
        </p:txBody>
      </p:sp>
      <p:sp>
        <p:nvSpPr>
          <p:cNvPr id="8" name="Text Box 330"/>
          <p:cNvSpPr txBox="1"/>
          <p:nvPr/>
        </p:nvSpPr>
        <p:spPr>
          <a:xfrm>
            <a:off x="2145665" y="4519464"/>
            <a:ext cx="2166620"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Originalna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pre </a:t>
            </a: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primene sharpen filtera</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338"/>
          <p:cNvSpPr txBox="1"/>
          <p:nvPr/>
        </p:nvSpPr>
        <p:spPr>
          <a:xfrm>
            <a:off x="7813040" y="4519464"/>
            <a:ext cx="2166620"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nakon primene sharpen filtera</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4CE482DC-2269-4F26-9D2A-7E44B1A4CD85}" type="slidenum">
              <a:rPr lang="en-US" smtClean="0"/>
              <a:t>39</a:t>
            </a:fld>
            <a:endParaRPr lang="en-US" dirty="0"/>
          </a:p>
        </p:txBody>
      </p:sp>
      <p:sp>
        <p:nvSpPr>
          <p:cNvPr id="6" name="Footer Placeholder 5"/>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2828087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sr-Latn-RS" sz="2400" b="1" dirty="0" smtClean="0"/>
              <a:t>Filteri</a:t>
            </a:r>
            <a:r>
              <a:rPr lang="en-US" b="1" dirty="0"/>
              <a:t/>
            </a:r>
            <a:br>
              <a:rPr lang="en-US" b="1" dirty="0"/>
            </a:br>
            <a:endParaRPr lang="en-US" dirty="0"/>
          </a:p>
        </p:txBody>
      </p:sp>
      <p:sp>
        <p:nvSpPr>
          <p:cNvPr id="3" name="Content Placeholder 2"/>
          <p:cNvSpPr>
            <a:spLocks noGrp="1"/>
          </p:cNvSpPr>
          <p:nvPr>
            <p:ph idx="1"/>
          </p:nvPr>
        </p:nvSpPr>
        <p:spPr/>
        <p:txBody>
          <a:bodyPr>
            <a:normAutofit/>
          </a:bodyPr>
          <a:lstStyle/>
          <a:p>
            <a:pPr algn="just"/>
            <a:r>
              <a:rPr lang="sr-Latn-RS" dirty="0"/>
              <a:t>Primena filtera nad slikom predstavlja proces gde se </a:t>
            </a:r>
            <a:r>
              <a:rPr lang="sr-Latn-RS" dirty="0" smtClean="0"/>
              <a:t>nad pikselom, </a:t>
            </a:r>
            <a:r>
              <a:rPr lang="sr-Latn-RS" dirty="0"/>
              <a:t>dakle </a:t>
            </a:r>
            <a:r>
              <a:rPr lang="en-US" dirty="0" err="1" smtClean="0"/>
              <a:t>nad</a:t>
            </a:r>
            <a:r>
              <a:rPr lang="en-US" dirty="0" smtClean="0"/>
              <a:t> </a:t>
            </a:r>
            <a:r>
              <a:rPr lang="sr-Latn-RS" dirty="0" smtClean="0"/>
              <a:t>njegov</a:t>
            </a:r>
            <a:r>
              <a:rPr lang="en-US" dirty="0" smtClean="0"/>
              <a:t>om</a:t>
            </a:r>
            <a:r>
              <a:rPr lang="sr-Latn-RS" i="1" dirty="0" smtClean="0"/>
              <a:t> </a:t>
            </a:r>
            <a:r>
              <a:rPr lang="sr-Latn-RS" i="1" dirty="0" smtClean="0"/>
              <a:t>RGB</a:t>
            </a:r>
            <a:r>
              <a:rPr lang="sr-Latn-RS" dirty="0" smtClean="0"/>
              <a:t> </a:t>
            </a:r>
            <a:r>
              <a:rPr lang="sr-Latn-RS" dirty="0" smtClean="0"/>
              <a:t>vrednošću, </a:t>
            </a:r>
            <a:r>
              <a:rPr lang="sr-Latn-RS" dirty="0"/>
              <a:t>primenjuje matematička funkcija da bi se proizvela odgovarajuća alternativna verzija slike</a:t>
            </a:r>
            <a:r>
              <a:rPr lang="sr-Latn-RS" dirty="0" smtClean="0"/>
              <a:t>.</a:t>
            </a:r>
          </a:p>
          <a:p>
            <a:pPr algn="just"/>
            <a:r>
              <a:rPr lang="sr-Latn-RS" dirty="0"/>
              <a:t>Filter </a:t>
            </a:r>
            <a:r>
              <a:rPr lang="sr-Latn-RS" dirty="0" smtClean="0"/>
              <a:t>dakle predstavlja </a:t>
            </a:r>
            <a:r>
              <a:rPr lang="sr-Latn-RS" dirty="0"/>
              <a:t>funkciju </a:t>
            </a:r>
            <a:r>
              <a:rPr lang="sr-Latn-RS" dirty="0" smtClean="0"/>
              <a:t>koja preslikava element skupa </a:t>
            </a:r>
            <a:r>
              <a:rPr lang="sr-Latn-RS" i="1" dirty="0" smtClean="0"/>
              <a:t>I </a:t>
            </a:r>
            <a:r>
              <a:rPr lang="sr-Latn-RS" dirty="0" smtClean="0"/>
              <a:t>u neki drugi element skupa </a:t>
            </a:r>
            <a:r>
              <a:rPr lang="sr-Latn-RS" i="1" dirty="0" smtClean="0"/>
              <a:t>I</a:t>
            </a:r>
            <a:r>
              <a:rPr lang="sr-Latn-RS" dirty="0" smtClean="0"/>
              <a:t>, pri čemu je </a:t>
            </a:r>
            <a:r>
              <a:rPr lang="sr-Latn-RS" i="1" dirty="0" smtClean="0"/>
              <a:t>I </a:t>
            </a:r>
            <a:r>
              <a:rPr lang="sr-Latn-RS" dirty="0" smtClean="0"/>
              <a:t>skup slika. </a:t>
            </a:r>
          </a:p>
          <a:p>
            <a:pPr algn="just"/>
            <a:endParaRPr lang="sr-Latn-RS" dirty="0"/>
          </a:p>
          <a:p>
            <a:pPr algn="just"/>
            <a:r>
              <a:rPr lang="sr-Latn-RS" dirty="0" smtClean="0"/>
              <a:t>Što se implementacionog dela tiče, filteri </a:t>
            </a:r>
            <a:r>
              <a:rPr lang="sr-Latn-RS" dirty="0"/>
              <a:t>predstavljaju programske operacije </a:t>
            </a:r>
            <a:r>
              <a:rPr lang="sr-Latn-RS" dirty="0" smtClean="0"/>
              <a:t>(metode) koje </a:t>
            </a:r>
            <a:r>
              <a:rPr lang="sr-Latn-RS" dirty="0"/>
              <a:t>nam omogućuju </a:t>
            </a:r>
            <a:r>
              <a:rPr lang="sr-Latn-RS" dirty="0" smtClean="0"/>
              <a:t>iteraciju kroz sadržaj slike tj. </a:t>
            </a:r>
            <a:r>
              <a:rPr lang="sr-Latn-RS" dirty="0"/>
              <a:t>k</a:t>
            </a:r>
            <a:r>
              <a:rPr lang="sr-Latn-RS" dirty="0" smtClean="0"/>
              <a:t>roz piksele i njihovu manipulaciju.</a:t>
            </a:r>
          </a:p>
          <a:p>
            <a:pPr algn="just"/>
            <a:r>
              <a:rPr lang="sr-Latn-RS" dirty="0" smtClean="0"/>
              <a:t>Predstavljene su tri kategorije filtera: unarni, binarni, konvolucioni.</a:t>
            </a:r>
          </a:p>
        </p:txBody>
      </p:sp>
      <p:pic>
        <p:nvPicPr>
          <p:cNvPr id="12" name="Picture 11"/>
          <p:cNvPicPr>
            <a:picLocks noChangeAspect="1"/>
          </p:cNvPicPr>
          <p:nvPr/>
        </p:nvPicPr>
        <p:blipFill>
          <a:blip r:embed="rId2"/>
          <a:stretch>
            <a:fillRect/>
          </a:stretch>
        </p:blipFill>
        <p:spPr>
          <a:xfrm>
            <a:off x="5243494" y="3237973"/>
            <a:ext cx="882986" cy="298857"/>
          </a:xfrm>
          <a:prstGeom prst="rect">
            <a:avLst/>
          </a:prstGeom>
        </p:spPr>
      </p:pic>
      <p:sp>
        <p:nvSpPr>
          <p:cNvPr id="8" name="Slide Number Placeholder 7"/>
          <p:cNvSpPr>
            <a:spLocks noGrp="1"/>
          </p:cNvSpPr>
          <p:nvPr>
            <p:ph type="sldNum" sz="quarter" idx="12"/>
          </p:nvPr>
        </p:nvSpPr>
        <p:spPr/>
        <p:txBody>
          <a:bodyPr/>
          <a:lstStyle/>
          <a:p>
            <a:fld id="{4CE482DC-2269-4F26-9D2A-7E44B1A4CD85}" type="slidenum">
              <a:rPr lang="en-US" smtClean="0"/>
              <a:t>4</a:t>
            </a:fld>
            <a:endParaRPr lang="en-US" dirty="0"/>
          </a:p>
        </p:txBody>
      </p:sp>
      <p:sp>
        <p:nvSpPr>
          <p:cNvPr id="9" name="Footer Placeholder 8"/>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3862709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2400" b="1" dirty="0" smtClean="0"/>
              <a:t>Edge filter</a:t>
            </a:r>
            <a:r>
              <a:rPr lang="en-US" b="1" dirty="0" smtClean="0"/>
              <a:t/>
            </a:r>
            <a:br>
              <a:rPr lang="en-US" b="1" dirty="0" smtClean="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45734"/>
                <a:ext cx="10058400" cy="4031191"/>
              </a:xfrm>
            </p:spPr>
            <p:txBody>
              <a:bodyPr>
                <a:normAutofit/>
              </a:bodyPr>
              <a:lstStyle/>
              <a:p>
                <a:r>
                  <a:rPr lang="sr-Latn-RS" dirty="0"/>
                  <a:t>Edge je konvolucioni filter kojim se detektuju ivice objekata neke slike. </a:t>
                </a:r>
                <a:endParaRPr lang="sr-Latn-RS" dirty="0" smtClean="0"/>
              </a:p>
              <a:p>
                <a:r>
                  <a:rPr lang="en-US" dirty="0" smtClean="0"/>
                  <a:t>U </a:t>
                </a:r>
                <a:r>
                  <a:rPr lang="en-US" dirty="0" err="1"/>
                  <a:t>implementaciji</a:t>
                </a:r>
                <a:r>
                  <a:rPr lang="en-US" dirty="0"/>
                  <a:t> </a:t>
                </a:r>
                <a:r>
                  <a:rPr lang="sr-Latn-RS" dirty="0" smtClean="0"/>
                  <a:t>edge filtera </a:t>
                </a:r>
                <a:r>
                  <a:rPr lang="en-US" dirty="0" err="1" smtClean="0"/>
                  <a:t>korišćena</a:t>
                </a:r>
                <a:r>
                  <a:rPr lang="en-US" dirty="0" smtClean="0"/>
                  <a:t> </a:t>
                </a:r>
                <a:r>
                  <a:rPr lang="en-US" dirty="0"/>
                  <a:t>je </a:t>
                </a:r>
                <a:r>
                  <a:rPr lang="en-US" dirty="0" err="1"/>
                  <a:t>sledeća</a:t>
                </a:r>
                <a:r>
                  <a:rPr lang="en-US" dirty="0"/>
                  <a:t> </a:t>
                </a:r>
                <a:r>
                  <a:rPr lang="en-US" dirty="0" err="1"/>
                  <a:t>konvoluciona</a:t>
                </a:r>
                <a:r>
                  <a:rPr lang="en-US" dirty="0"/>
                  <a:t> </a:t>
                </a:r>
                <a:r>
                  <a:rPr lang="en-US" dirty="0" err="1"/>
                  <a:t>matrica</a:t>
                </a:r>
                <a:r>
                  <a:rPr lang="en-US" dirty="0" smtClean="0"/>
                  <a:t>.</a:t>
                </a:r>
              </a:p>
              <a:p>
                <a:pPr marL="0" indent="0">
                  <a:buNone/>
                </a:pPr>
                <a:endParaRPr lang="sr-Latn-RS" i="1" dirty="0" smtClean="0"/>
              </a:p>
              <a:p>
                <a:pPr marL="0" indent="0">
                  <a:buNone/>
                </a:pPr>
                <a14:m>
                  <m:oMathPara xmlns:m="http://schemas.openxmlformats.org/officeDocument/2006/math">
                    <m:oMathParaPr>
                      <m:jc m:val="center"/>
                    </m:oMathParaPr>
                    <m:oMath xmlns:m="http://schemas.openxmlformats.org/officeDocument/2006/math">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8</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mr>
                      </m:m>
                    </m:oMath>
                  </m:oMathPara>
                </a14:m>
                <a:endParaRPr lang="en-US" dirty="0"/>
              </a:p>
              <a:p>
                <a:pPr marL="0" indent="0">
                  <a:buNone/>
                </a:pPr>
                <a:endParaRPr lang="en-US" dirty="0"/>
              </a:p>
              <a:p>
                <a:pPr marL="0" indent="0">
                  <a:buNone/>
                </a:pPr>
                <a:endParaRPr lang="en-US" dirty="0"/>
              </a:p>
              <a:p>
                <a:endParaRPr lang="sr-Latn-RS" dirty="0" smtClean="0"/>
              </a:p>
              <a:p>
                <a:endParaRPr lang="en-US" dirty="0"/>
              </a:p>
              <a:p>
                <a:endParaRPr lang="sr-Latn-R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45734"/>
                <a:ext cx="10058400" cy="4031191"/>
              </a:xfrm>
              <a:blipFill rotWithShape="0">
                <a:blip r:embed="rId2"/>
                <a:stretch>
                  <a:fillRect l="-606" t="-1664"/>
                </a:stretch>
              </a:blipFill>
            </p:spPr>
            <p:txBody>
              <a:bodyPr/>
              <a:lstStyle/>
              <a:p>
                <a:r>
                  <a:rPr lang="en-US">
                    <a:noFill/>
                  </a:rPr>
                  <a:t> </a:t>
                </a:r>
              </a:p>
            </p:txBody>
          </p:sp>
        </mc:Fallback>
      </mc:AlternateContent>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Slide Number Placeholder 5"/>
          <p:cNvSpPr>
            <a:spLocks noGrp="1"/>
          </p:cNvSpPr>
          <p:nvPr>
            <p:ph type="sldNum" sz="quarter" idx="12"/>
          </p:nvPr>
        </p:nvSpPr>
        <p:spPr/>
        <p:txBody>
          <a:bodyPr/>
          <a:lstStyle/>
          <a:p>
            <a:fld id="{4CE482DC-2269-4F26-9D2A-7E44B1A4CD85}" type="slidenum">
              <a:rPr lang="en-US" smtClean="0"/>
              <a:t>40</a:t>
            </a:fld>
            <a:endParaRPr lang="en-US" dirty="0"/>
          </a:p>
        </p:txBody>
      </p:sp>
      <p:sp>
        <p:nvSpPr>
          <p:cNvPr id="8" name="Footer Placeholder 7"/>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293002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Users\mlmilan\AppData\Local\Microsoft\Windows\INetCache\Content.Word\filterImage20140705_161425.jpg"/>
          <p:cNvPicPr/>
          <p:nvPr/>
        </p:nvPicPr>
        <p:blipFill>
          <a:blip r:embed="rId2">
            <a:extLst>
              <a:ext uri="{28A0092B-C50C-407E-A947-70E740481C1C}">
                <a14:useLocalDpi xmlns:a14="http://schemas.microsoft.com/office/drawing/2010/main" val="0"/>
              </a:ext>
            </a:extLst>
          </a:blip>
          <a:srcRect/>
          <a:stretch>
            <a:fillRect/>
          </a:stretch>
        </p:blipFill>
        <p:spPr bwMode="auto">
          <a:xfrm>
            <a:off x="6885430" y="1959144"/>
            <a:ext cx="4270250" cy="2468758"/>
          </a:xfrm>
          <a:prstGeom prst="rect">
            <a:avLst/>
          </a:prstGeom>
          <a:noFill/>
          <a:ln>
            <a:noFill/>
          </a:ln>
        </p:spPr>
      </p:pic>
      <p:pic>
        <p:nvPicPr>
          <p:cNvPr id="12" name="Picture 11"/>
          <p:cNvPicPr/>
          <p:nvPr/>
        </p:nvPicPr>
        <p:blipFill>
          <a:blip r:embed="rId3">
            <a:extLst>
              <a:ext uri="{28A0092B-C50C-407E-A947-70E740481C1C}">
                <a14:useLocalDpi xmlns:a14="http://schemas.microsoft.com/office/drawing/2010/main" val="0"/>
              </a:ext>
            </a:extLst>
          </a:blip>
          <a:stretch>
            <a:fillRect/>
          </a:stretch>
        </p:blipFill>
        <p:spPr>
          <a:xfrm>
            <a:off x="1249678" y="1959144"/>
            <a:ext cx="4271713" cy="2468880"/>
          </a:xfrm>
          <a:prstGeom prst="rect">
            <a:avLst/>
          </a:prstGeom>
        </p:spPr>
      </p:pic>
      <p:sp>
        <p:nvSpPr>
          <p:cNvPr id="2" name="Title 1"/>
          <p:cNvSpPr>
            <a:spLocks noGrp="1"/>
          </p:cNvSpPr>
          <p:nvPr>
            <p:ph type="title"/>
          </p:nvPr>
        </p:nvSpPr>
        <p:spPr/>
        <p:txBody>
          <a:bodyPr/>
          <a:lstStyle/>
          <a:p>
            <a:pPr lvl="0"/>
            <a:r>
              <a:rPr lang="sr-Latn-RS" sz="2400" b="1" dirty="0" smtClean="0"/>
              <a:t>Edge filter</a:t>
            </a:r>
            <a:r>
              <a:rPr lang="en-US" b="1" dirty="0"/>
              <a:t/>
            </a:r>
            <a:br>
              <a:rPr lang="en-US" b="1" dirty="0"/>
            </a:br>
            <a:endParaRPr lang="en-US" dirty="0"/>
          </a:p>
        </p:txBody>
      </p:sp>
      <p:sp>
        <p:nvSpPr>
          <p:cNvPr id="8" name="Text Box 330"/>
          <p:cNvSpPr txBox="1"/>
          <p:nvPr/>
        </p:nvSpPr>
        <p:spPr>
          <a:xfrm>
            <a:off x="2145665" y="4519464"/>
            <a:ext cx="2166620"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Originalna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pre </a:t>
            </a: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primene edge filtera</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338"/>
          <p:cNvSpPr txBox="1"/>
          <p:nvPr/>
        </p:nvSpPr>
        <p:spPr>
          <a:xfrm>
            <a:off x="7813040" y="4519464"/>
            <a:ext cx="2166620"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nakon primene edge filtera</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4CE482DC-2269-4F26-9D2A-7E44B1A4CD85}" type="slidenum">
              <a:rPr lang="en-US" smtClean="0"/>
              <a:t>41</a:t>
            </a:fld>
            <a:endParaRPr lang="en-US" dirty="0"/>
          </a:p>
        </p:txBody>
      </p:sp>
      <p:sp>
        <p:nvSpPr>
          <p:cNvPr id="6" name="Footer Placeholder 5"/>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85100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2400" b="1" dirty="0" smtClean="0"/>
              <a:t>Emboss filter</a:t>
            </a:r>
            <a:r>
              <a:rPr lang="en-US" b="1" dirty="0" smtClean="0"/>
              <a:t/>
            </a:r>
            <a:br>
              <a:rPr lang="en-US" b="1" dirty="0" smtClean="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45734"/>
                <a:ext cx="10058400" cy="4031191"/>
              </a:xfrm>
            </p:spPr>
            <p:txBody>
              <a:bodyPr>
                <a:normAutofit/>
              </a:bodyPr>
              <a:lstStyle/>
              <a:p>
                <a:r>
                  <a:rPr lang="sr-Latn-RS" dirty="0"/>
                  <a:t>Emboss je konvolucioni filter kojim se dobija efekat urezbarene, reljefne slike. Svaki piksel slike zamenjen je efektom ispupčenja ili senke na osnovu svoje svetlije ili tamnije nijanse, dok su delovi slike koje imaju slabu kontrast zamenjeni sivom nijansom. </a:t>
                </a:r>
                <a:r>
                  <a:rPr lang="sr-Latn-RS" dirty="0" smtClean="0"/>
                  <a:t>. </a:t>
                </a:r>
              </a:p>
              <a:p>
                <a:r>
                  <a:rPr lang="en-US" dirty="0" smtClean="0"/>
                  <a:t>U </a:t>
                </a:r>
                <a:r>
                  <a:rPr lang="en-US" dirty="0" err="1"/>
                  <a:t>implementaciji</a:t>
                </a:r>
                <a:r>
                  <a:rPr lang="en-US" dirty="0"/>
                  <a:t> </a:t>
                </a:r>
                <a:r>
                  <a:rPr lang="sr-Latn-RS" dirty="0" smtClean="0"/>
                  <a:t>emboss filtera </a:t>
                </a:r>
                <a:r>
                  <a:rPr lang="en-US" dirty="0" err="1" smtClean="0"/>
                  <a:t>korišćena</a:t>
                </a:r>
                <a:r>
                  <a:rPr lang="en-US" dirty="0" smtClean="0"/>
                  <a:t> </a:t>
                </a:r>
                <a:r>
                  <a:rPr lang="en-US" dirty="0"/>
                  <a:t>je </a:t>
                </a:r>
                <a:r>
                  <a:rPr lang="en-US" dirty="0" err="1"/>
                  <a:t>sledeća</a:t>
                </a:r>
                <a:r>
                  <a:rPr lang="en-US" dirty="0"/>
                  <a:t> </a:t>
                </a:r>
                <a:r>
                  <a:rPr lang="en-US" dirty="0" err="1"/>
                  <a:t>konvoluciona</a:t>
                </a:r>
                <a:r>
                  <a:rPr lang="en-US" dirty="0"/>
                  <a:t> </a:t>
                </a:r>
                <a:r>
                  <a:rPr lang="en-US" dirty="0" err="1"/>
                  <a:t>matrica</a:t>
                </a:r>
                <a:r>
                  <a:rPr lang="en-US" dirty="0" smtClean="0"/>
                  <a:t>.</a:t>
                </a:r>
              </a:p>
              <a:p>
                <a:pPr marL="0" indent="0">
                  <a:buNone/>
                </a:pPr>
                <a:endParaRPr lang="sr-Latn-RS" i="1" dirty="0" smtClean="0"/>
              </a:p>
              <a:p>
                <a:pPr marL="0" indent="0">
                  <a:buNone/>
                </a:pPr>
                <a14:m>
                  <m:oMathPara xmlns:m="http://schemas.openxmlformats.org/officeDocument/2006/math">
                    <m:oMathParaPr>
                      <m:jc m:val="center"/>
                    </m:oMathParaPr>
                    <m:oMath xmlns:m="http://schemas.openxmlformats.org/officeDocument/2006/math">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−2</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2</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mr>
                      </m:m>
                    </m:oMath>
                  </m:oMathPara>
                </a14:m>
                <a:endParaRPr lang="en-US" dirty="0"/>
              </a:p>
              <a:p>
                <a:pPr marL="0" indent="0">
                  <a:buNone/>
                </a:pPr>
                <a:endParaRPr lang="en-US" dirty="0"/>
              </a:p>
              <a:p>
                <a:pPr marL="0" indent="0">
                  <a:buNone/>
                </a:pPr>
                <a:endParaRPr lang="en-US" dirty="0"/>
              </a:p>
              <a:p>
                <a:pPr marL="0" indent="0">
                  <a:buNone/>
                </a:pPr>
                <a:endParaRPr lang="en-US" dirty="0"/>
              </a:p>
              <a:p>
                <a:endParaRPr lang="sr-Latn-RS" dirty="0" smtClean="0"/>
              </a:p>
              <a:p>
                <a:endParaRPr lang="en-US" dirty="0"/>
              </a:p>
              <a:p>
                <a:endParaRPr lang="sr-Latn-R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45734"/>
                <a:ext cx="10058400" cy="4031191"/>
              </a:xfrm>
              <a:blipFill rotWithShape="0">
                <a:blip r:embed="rId2"/>
                <a:stretch>
                  <a:fillRect l="-606" t="-1664"/>
                </a:stretch>
              </a:blipFill>
            </p:spPr>
            <p:txBody>
              <a:bodyPr/>
              <a:lstStyle/>
              <a:p>
                <a:r>
                  <a:rPr lang="en-US">
                    <a:noFill/>
                  </a:rPr>
                  <a:t> </a:t>
                </a:r>
              </a:p>
            </p:txBody>
          </p:sp>
        </mc:Fallback>
      </mc:AlternateContent>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Slide Number Placeholder 5"/>
          <p:cNvSpPr>
            <a:spLocks noGrp="1"/>
          </p:cNvSpPr>
          <p:nvPr>
            <p:ph type="sldNum" sz="quarter" idx="12"/>
          </p:nvPr>
        </p:nvSpPr>
        <p:spPr/>
        <p:txBody>
          <a:bodyPr/>
          <a:lstStyle/>
          <a:p>
            <a:fld id="{4CE482DC-2269-4F26-9D2A-7E44B1A4CD85}" type="slidenum">
              <a:rPr lang="en-US" smtClean="0"/>
              <a:t>42</a:t>
            </a:fld>
            <a:endParaRPr lang="en-US" dirty="0"/>
          </a:p>
        </p:txBody>
      </p:sp>
      <p:sp>
        <p:nvSpPr>
          <p:cNvPr id="8" name="Footer Placeholder 7"/>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146283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sr-Latn-RS" sz="2400" b="1" dirty="0" smtClean="0"/>
              <a:t>Emboss filter</a:t>
            </a:r>
            <a:r>
              <a:rPr lang="en-US" b="1" dirty="0"/>
              <a:t/>
            </a:r>
            <a:br>
              <a:rPr lang="en-US" b="1" dirty="0"/>
            </a:br>
            <a:endParaRPr lang="en-US" dirty="0"/>
          </a:p>
        </p:txBody>
      </p:sp>
      <p:sp>
        <p:nvSpPr>
          <p:cNvPr id="8" name="Text Box 330"/>
          <p:cNvSpPr txBox="1"/>
          <p:nvPr/>
        </p:nvSpPr>
        <p:spPr>
          <a:xfrm>
            <a:off x="2145665" y="4519464"/>
            <a:ext cx="2166620"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Originalna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pre </a:t>
            </a: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primene emboss filtera</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338"/>
          <p:cNvSpPr txBox="1"/>
          <p:nvPr/>
        </p:nvSpPr>
        <p:spPr>
          <a:xfrm>
            <a:off x="7813040" y="4519464"/>
            <a:ext cx="2166620"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nakon primene emboss filtera</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4CE482DC-2269-4F26-9D2A-7E44B1A4CD85}" type="slidenum">
              <a:rPr lang="en-US" smtClean="0"/>
              <a:t>43</a:t>
            </a:fld>
            <a:endParaRPr lang="en-US" dirty="0"/>
          </a:p>
        </p:txBody>
      </p:sp>
      <p:sp>
        <p:nvSpPr>
          <p:cNvPr id="6" name="Footer Placeholder 5"/>
          <p:cNvSpPr>
            <a:spLocks noGrp="1"/>
          </p:cNvSpPr>
          <p:nvPr>
            <p:ph type="ftr" sz="quarter" idx="11"/>
          </p:nvPr>
        </p:nvSpPr>
        <p:spPr/>
        <p:txBody>
          <a:bodyPr/>
          <a:lstStyle/>
          <a:p>
            <a:r>
              <a:rPr lang="en-US" smtClean="0"/>
              <a:t>Multimedijalni sistemi</a:t>
            </a:r>
            <a:endParaRPr lang="en-US" dirty="0"/>
          </a:p>
        </p:txBody>
      </p:sp>
      <p:pic>
        <p:nvPicPr>
          <p:cNvPr id="3" name="Picture 2"/>
          <p:cNvPicPr>
            <a:picLocks noChangeAspect="1"/>
          </p:cNvPicPr>
          <p:nvPr/>
        </p:nvPicPr>
        <p:blipFill>
          <a:blip r:embed="rId2"/>
          <a:stretch>
            <a:fillRect/>
          </a:stretch>
        </p:blipFill>
        <p:spPr>
          <a:xfrm>
            <a:off x="1248821" y="1893865"/>
            <a:ext cx="9906859" cy="2469094"/>
          </a:xfrm>
          <a:prstGeom prst="rect">
            <a:avLst/>
          </a:prstGeom>
        </p:spPr>
      </p:pic>
    </p:spTree>
    <p:extLst>
      <p:ext uri="{BB962C8B-B14F-4D97-AF65-F5344CB8AC3E}">
        <p14:creationId xmlns:p14="http://schemas.microsoft.com/office/powerpoint/2010/main" val="91772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2400" b="1" dirty="0" smtClean="0"/>
              <a:t>Engrave filter</a:t>
            </a:r>
            <a:r>
              <a:rPr lang="en-US" b="1" dirty="0" smtClean="0"/>
              <a:t/>
            </a:r>
            <a:br>
              <a:rPr lang="en-US" b="1" dirty="0" smtClean="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45734"/>
                <a:ext cx="10058400" cy="4031191"/>
              </a:xfrm>
            </p:spPr>
            <p:txBody>
              <a:bodyPr>
                <a:normAutofit/>
              </a:bodyPr>
              <a:lstStyle/>
              <a:p>
                <a:r>
                  <a:rPr lang="sr-Latn-RS" dirty="0"/>
                  <a:t>Engrave je konvolucioni filter kojim se dobija efekat gravura na slici</a:t>
                </a:r>
                <a:r>
                  <a:rPr lang="sr-Latn-RS" dirty="0" smtClean="0"/>
                  <a:t>.</a:t>
                </a:r>
              </a:p>
              <a:p>
                <a:r>
                  <a:rPr lang="en-US" dirty="0" smtClean="0"/>
                  <a:t>U </a:t>
                </a:r>
                <a:r>
                  <a:rPr lang="en-US" dirty="0" err="1"/>
                  <a:t>implementaciji</a:t>
                </a:r>
                <a:r>
                  <a:rPr lang="en-US" dirty="0"/>
                  <a:t> </a:t>
                </a:r>
                <a:r>
                  <a:rPr lang="sr-Latn-RS" dirty="0" smtClean="0"/>
                  <a:t>engrave filtera </a:t>
                </a:r>
                <a:r>
                  <a:rPr lang="en-US" dirty="0" err="1" smtClean="0"/>
                  <a:t>korišćena</a:t>
                </a:r>
                <a:r>
                  <a:rPr lang="en-US" dirty="0" smtClean="0"/>
                  <a:t> </a:t>
                </a:r>
                <a:r>
                  <a:rPr lang="en-US" dirty="0"/>
                  <a:t>je </a:t>
                </a:r>
                <a:r>
                  <a:rPr lang="en-US" dirty="0" err="1"/>
                  <a:t>sledeća</a:t>
                </a:r>
                <a:r>
                  <a:rPr lang="en-US" dirty="0"/>
                  <a:t> </a:t>
                </a:r>
                <a:r>
                  <a:rPr lang="en-US" dirty="0" err="1"/>
                  <a:t>konvoluciona</a:t>
                </a:r>
                <a:r>
                  <a:rPr lang="en-US" dirty="0"/>
                  <a:t> </a:t>
                </a:r>
                <a:r>
                  <a:rPr lang="en-US" dirty="0" err="1"/>
                  <a:t>matrica</a:t>
                </a:r>
                <a:r>
                  <a:rPr lang="en-US" dirty="0" smtClean="0"/>
                  <a:t>.</a:t>
                </a:r>
              </a:p>
              <a:p>
                <a:pPr marL="0" indent="0">
                  <a:buNone/>
                </a:pPr>
                <a:endParaRPr lang="sr-Latn-RS" i="1" dirty="0" smtClean="0"/>
              </a:p>
              <a:p>
                <a:pPr marL="0" indent="0">
                  <a:buNone/>
                </a:pPr>
                <a14:m>
                  <m:oMathPara xmlns:m="http://schemas.openxmlformats.org/officeDocument/2006/math">
                    <m:oMathParaPr>
                      <m:jc m:val="center"/>
                    </m:oMathParaPr>
                    <m:oMath xmlns:m="http://schemas.openxmlformats.org/officeDocument/2006/math">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−2</m:t>
                            </m:r>
                          </m:e>
                          <m:e>
                            <m:r>
                              <a:rPr lang="en-US" i="1">
                                <a:latin typeface="Cambria Math" panose="02040503050406030204" pitchFamily="18" charset="0"/>
                              </a:rPr>
                              <m:t>−1</m:t>
                            </m:r>
                          </m:e>
                          <m:e>
                            <m:r>
                              <a:rPr lang="en-US" i="1">
                                <a:latin typeface="Cambria Math" panose="02040503050406030204" pitchFamily="18" charset="0"/>
                              </a:rPr>
                              <m:t>0</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2</m:t>
                            </m:r>
                          </m:e>
                        </m:mr>
                      </m:m>
                    </m:oMath>
                  </m:oMathPara>
                </a14:m>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sr-Latn-RS" dirty="0" smtClean="0"/>
              </a:p>
              <a:p>
                <a:endParaRPr lang="en-US" dirty="0"/>
              </a:p>
              <a:p>
                <a:endParaRPr lang="sr-Latn-R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45734"/>
                <a:ext cx="10058400" cy="4031191"/>
              </a:xfrm>
              <a:blipFill rotWithShape="0">
                <a:blip r:embed="rId2"/>
                <a:stretch>
                  <a:fillRect l="-606" t="-1664"/>
                </a:stretch>
              </a:blipFill>
            </p:spPr>
            <p:txBody>
              <a:bodyPr/>
              <a:lstStyle/>
              <a:p>
                <a:r>
                  <a:rPr lang="en-US">
                    <a:noFill/>
                  </a:rPr>
                  <a:t> </a:t>
                </a:r>
              </a:p>
            </p:txBody>
          </p:sp>
        </mc:Fallback>
      </mc:AlternateContent>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Slide Number Placeholder 5"/>
          <p:cNvSpPr>
            <a:spLocks noGrp="1"/>
          </p:cNvSpPr>
          <p:nvPr>
            <p:ph type="sldNum" sz="quarter" idx="12"/>
          </p:nvPr>
        </p:nvSpPr>
        <p:spPr/>
        <p:txBody>
          <a:bodyPr/>
          <a:lstStyle/>
          <a:p>
            <a:fld id="{4CE482DC-2269-4F26-9D2A-7E44B1A4CD85}" type="slidenum">
              <a:rPr lang="en-US" smtClean="0"/>
              <a:t>44</a:t>
            </a:fld>
            <a:endParaRPr lang="en-US" dirty="0"/>
          </a:p>
        </p:txBody>
      </p:sp>
      <p:sp>
        <p:nvSpPr>
          <p:cNvPr id="8" name="Footer Placeholder 7"/>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147943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sr-Latn-RS" sz="2400" b="1" dirty="0" smtClean="0"/>
              <a:t>Engrave filter</a:t>
            </a:r>
            <a:r>
              <a:rPr lang="en-US" b="1" dirty="0"/>
              <a:t/>
            </a:r>
            <a:br>
              <a:rPr lang="en-US" b="1" dirty="0"/>
            </a:br>
            <a:endParaRPr lang="en-US" dirty="0"/>
          </a:p>
        </p:txBody>
      </p:sp>
      <p:sp>
        <p:nvSpPr>
          <p:cNvPr id="8" name="Text Box 330"/>
          <p:cNvSpPr txBox="1"/>
          <p:nvPr/>
        </p:nvSpPr>
        <p:spPr>
          <a:xfrm>
            <a:off x="2145665" y="4519464"/>
            <a:ext cx="2166620"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Originalna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pre </a:t>
            </a: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primene engrave filtera</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338"/>
          <p:cNvSpPr txBox="1"/>
          <p:nvPr/>
        </p:nvSpPr>
        <p:spPr>
          <a:xfrm>
            <a:off x="7813040" y="4519464"/>
            <a:ext cx="2166620"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nakon primene engrave filtera</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4CE482DC-2269-4F26-9D2A-7E44B1A4CD85}" type="slidenum">
              <a:rPr lang="en-US" smtClean="0"/>
              <a:t>45</a:t>
            </a:fld>
            <a:endParaRPr lang="en-US" dirty="0"/>
          </a:p>
        </p:txBody>
      </p:sp>
      <p:sp>
        <p:nvSpPr>
          <p:cNvPr id="6" name="Footer Placeholder 5"/>
          <p:cNvSpPr>
            <a:spLocks noGrp="1"/>
          </p:cNvSpPr>
          <p:nvPr>
            <p:ph type="ftr" sz="quarter" idx="11"/>
          </p:nvPr>
        </p:nvSpPr>
        <p:spPr/>
        <p:txBody>
          <a:bodyPr/>
          <a:lstStyle/>
          <a:p>
            <a:r>
              <a:rPr lang="en-US" smtClean="0"/>
              <a:t>Multimedijalni sistemi</a:t>
            </a:r>
            <a:endParaRPr lang="en-US" dirty="0"/>
          </a:p>
        </p:txBody>
      </p:sp>
      <p:pic>
        <p:nvPicPr>
          <p:cNvPr id="3" name="Picture 2"/>
          <p:cNvPicPr>
            <a:picLocks noChangeAspect="1"/>
          </p:cNvPicPr>
          <p:nvPr/>
        </p:nvPicPr>
        <p:blipFill>
          <a:blip r:embed="rId2"/>
          <a:stretch>
            <a:fillRect/>
          </a:stretch>
        </p:blipFill>
        <p:spPr>
          <a:xfrm>
            <a:off x="1248821" y="1893865"/>
            <a:ext cx="9906859" cy="2469094"/>
          </a:xfrm>
          <a:prstGeom prst="rect">
            <a:avLst/>
          </a:prstGeom>
        </p:spPr>
      </p:pic>
    </p:spTree>
    <p:extLst>
      <p:ext uri="{BB962C8B-B14F-4D97-AF65-F5344CB8AC3E}">
        <p14:creationId xmlns:p14="http://schemas.microsoft.com/office/powerpoint/2010/main" val="193779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2400" b="1" dirty="0" smtClean="0"/>
              <a:t>Smooth filter</a:t>
            </a:r>
            <a:r>
              <a:rPr lang="en-US" b="1" dirty="0" smtClean="0"/>
              <a:t/>
            </a:r>
            <a:br>
              <a:rPr lang="en-US" b="1" dirty="0" smtClean="0"/>
            </a:b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7280" y="1845734"/>
                <a:ext cx="10058400" cy="4031191"/>
              </a:xfrm>
            </p:spPr>
            <p:txBody>
              <a:bodyPr>
                <a:normAutofit/>
              </a:bodyPr>
              <a:lstStyle/>
              <a:p>
                <a:r>
                  <a:rPr lang="sr-Latn-RS" dirty="0"/>
                  <a:t>Smooth je konvolucioni filter kojim se dobija efekat glačanja slike</a:t>
                </a:r>
                <a:r>
                  <a:rPr lang="sr-Latn-RS" dirty="0" smtClean="0"/>
                  <a:t>.</a:t>
                </a:r>
              </a:p>
              <a:p>
                <a:r>
                  <a:rPr lang="en-US" dirty="0" smtClean="0"/>
                  <a:t>U </a:t>
                </a:r>
                <a:r>
                  <a:rPr lang="en-US" dirty="0" err="1"/>
                  <a:t>implementaciji</a:t>
                </a:r>
                <a:r>
                  <a:rPr lang="en-US" dirty="0"/>
                  <a:t> </a:t>
                </a:r>
                <a:r>
                  <a:rPr lang="sr-Latn-RS" dirty="0" smtClean="0"/>
                  <a:t>smooth filtera </a:t>
                </a:r>
                <a:r>
                  <a:rPr lang="en-US" dirty="0" err="1" smtClean="0"/>
                  <a:t>korišćena</a:t>
                </a:r>
                <a:r>
                  <a:rPr lang="en-US" dirty="0" smtClean="0"/>
                  <a:t> </a:t>
                </a:r>
                <a:r>
                  <a:rPr lang="en-US" dirty="0"/>
                  <a:t>je </a:t>
                </a:r>
                <a:r>
                  <a:rPr lang="en-US" dirty="0" err="1"/>
                  <a:t>sledeća</a:t>
                </a:r>
                <a:r>
                  <a:rPr lang="en-US" dirty="0"/>
                  <a:t> </a:t>
                </a:r>
                <a:r>
                  <a:rPr lang="en-US" dirty="0" err="1"/>
                  <a:t>konvoluciona</a:t>
                </a:r>
                <a:r>
                  <a:rPr lang="en-US" dirty="0"/>
                  <a:t> </a:t>
                </a:r>
                <a:r>
                  <a:rPr lang="en-US" dirty="0" err="1"/>
                  <a:t>matrica</a:t>
                </a:r>
                <a:r>
                  <a:rPr lang="en-US" dirty="0" smtClean="0"/>
                  <a:t>.</a:t>
                </a:r>
              </a:p>
              <a:p>
                <a:pPr marL="0" indent="0">
                  <a:buNone/>
                </a:pPr>
                <a:endParaRPr lang="sr-Latn-RS" i="1" dirty="0" smtClean="0"/>
              </a:p>
              <a:p>
                <a:pPr marL="0" indent="0">
                  <a:buNone/>
                </a:pPr>
                <a14:m>
                  <m:oMathPara xmlns:m="http://schemas.openxmlformats.org/officeDocument/2006/math">
                    <m:oMathParaPr>
                      <m:jc m:val="center"/>
                    </m:oMathParaPr>
                    <m:oMath xmlns:m="http://schemas.openxmlformats.org/officeDocument/2006/math">
                      <m:m>
                        <m:mPr>
                          <m:mcs>
                            <m:mc>
                              <m:mcPr>
                                <m:count m:val="3"/>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5</m:t>
                            </m:r>
                          </m:e>
                          <m:e>
                            <m:r>
                              <a:rPr lang="en-US" i="1">
                                <a:latin typeface="Cambria Math" panose="02040503050406030204" pitchFamily="18" charset="0"/>
                              </a:rPr>
                              <m:t>1</m:t>
                            </m:r>
                          </m:e>
                        </m:mr>
                        <m:mr>
                          <m:e>
                            <m:r>
                              <a:rPr lang="en-US" i="1">
                                <a:latin typeface="Cambria Math" panose="02040503050406030204" pitchFamily="18" charset="0"/>
                              </a:rPr>
                              <m:t>1</m:t>
                            </m:r>
                          </m:e>
                          <m:e>
                            <m:r>
                              <a:rPr lang="en-US" i="1">
                                <a:latin typeface="Cambria Math" panose="02040503050406030204" pitchFamily="18" charset="0"/>
                              </a:rPr>
                              <m:t>1</m:t>
                            </m:r>
                          </m:e>
                          <m:e>
                            <m:r>
                              <a:rPr lang="en-US" i="1">
                                <a:latin typeface="Cambria Math" panose="02040503050406030204" pitchFamily="18" charset="0"/>
                              </a:rPr>
                              <m:t>1</m:t>
                            </m:r>
                          </m:e>
                        </m:mr>
                      </m:m>
                    </m:oMath>
                  </m:oMathPara>
                </a14:m>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sr-Latn-RS" dirty="0" smtClean="0"/>
              </a:p>
              <a:p>
                <a:endParaRPr lang="en-US" dirty="0"/>
              </a:p>
              <a:p>
                <a:endParaRPr lang="sr-Latn-R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7280" y="1845734"/>
                <a:ext cx="10058400" cy="4031191"/>
              </a:xfrm>
              <a:blipFill rotWithShape="0">
                <a:blip r:embed="rId2"/>
                <a:stretch>
                  <a:fillRect l="-606" t="-1664"/>
                </a:stretch>
              </a:blipFill>
            </p:spPr>
            <p:txBody>
              <a:bodyPr/>
              <a:lstStyle/>
              <a:p>
                <a:r>
                  <a:rPr lang="en-US">
                    <a:noFill/>
                  </a:rPr>
                  <a:t> </a:t>
                </a:r>
              </a:p>
            </p:txBody>
          </p:sp>
        </mc:Fallback>
      </mc:AlternateContent>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Slide Number Placeholder 5"/>
          <p:cNvSpPr>
            <a:spLocks noGrp="1"/>
          </p:cNvSpPr>
          <p:nvPr>
            <p:ph type="sldNum" sz="quarter" idx="12"/>
          </p:nvPr>
        </p:nvSpPr>
        <p:spPr/>
        <p:txBody>
          <a:bodyPr/>
          <a:lstStyle/>
          <a:p>
            <a:fld id="{4CE482DC-2269-4F26-9D2A-7E44B1A4CD85}" type="slidenum">
              <a:rPr lang="en-US" smtClean="0"/>
              <a:t>46</a:t>
            </a:fld>
            <a:endParaRPr lang="en-US" dirty="0"/>
          </a:p>
        </p:txBody>
      </p:sp>
      <p:sp>
        <p:nvSpPr>
          <p:cNvPr id="8" name="Footer Placeholder 7"/>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342447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p:nvPr/>
        </p:nvPicPr>
        <p:blipFill>
          <a:blip r:embed="rId2">
            <a:extLst>
              <a:ext uri="{28A0092B-C50C-407E-A947-70E740481C1C}">
                <a14:useLocalDpi xmlns:a14="http://schemas.microsoft.com/office/drawing/2010/main" val="0"/>
              </a:ext>
            </a:extLst>
          </a:blip>
          <a:stretch>
            <a:fillRect/>
          </a:stretch>
        </p:blipFill>
        <p:spPr>
          <a:xfrm>
            <a:off x="6885430" y="1959144"/>
            <a:ext cx="4270250" cy="2468034"/>
          </a:xfrm>
          <a:prstGeom prst="rect">
            <a:avLst/>
          </a:prstGeom>
        </p:spPr>
      </p:pic>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1249675" y="1959144"/>
            <a:ext cx="4271713" cy="2468880"/>
          </a:xfrm>
          <a:prstGeom prst="rect">
            <a:avLst/>
          </a:prstGeom>
        </p:spPr>
      </p:pic>
      <p:sp>
        <p:nvSpPr>
          <p:cNvPr id="2" name="Title 1"/>
          <p:cNvSpPr>
            <a:spLocks noGrp="1"/>
          </p:cNvSpPr>
          <p:nvPr>
            <p:ph type="title"/>
          </p:nvPr>
        </p:nvSpPr>
        <p:spPr/>
        <p:txBody>
          <a:bodyPr/>
          <a:lstStyle/>
          <a:p>
            <a:pPr lvl="0"/>
            <a:r>
              <a:rPr lang="sr-Latn-RS" sz="2400" b="1" dirty="0" smtClean="0"/>
              <a:t>Smooth filter</a:t>
            </a:r>
            <a:r>
              <a:rPr lang="en-US" b="1" dirty="0"/>
              <a:t/>
            </a:r>
            <a:br>
              <a:rPr lang="en-US" b="1" dirty="0"/>
            </a:br>
            <a:endParaRPr lang="en-US" dirty="0"/>
          </a:p>
        </p:txBody>
      </p:sp>
      <p:sp>
        <p:nvSpPr>
          <p:cNvPr id="8" name="Text Box 330"/>
          <p:cNvSpPr txBox="1"/>
          <p:nvPr/>
        </p:nvSpPr>
        <p:spPr>
          <a:xfrm>
            <a:off x="2145665" y="4519464"/>
            <a:ext cx="2166620"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Originalna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pre </a:t>
            </a: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primene smooth filtera</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338"/>
          <p:cNvSpPr txBox="1"/>
          <p:nvPr/>
        </p:nvSpPr>
        <p:spPr>
          <a:xfrm>
            <a:off x="7813040" y="4519464"/>
            <a:ext cx="2166620"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nakon primene smooth filtera</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4CE482DC-2269-4F26-9D2A-7E44B1A4CD85}" type="slidenum">
              <a:rPr lang="en-US" smtClean="0"/>
              <a:t>47</a:t>
            </a:fld>
            <a:endParaRPr lang="en-US" dirty="0"/>
          </a:p>
        </p:txBody>
      </p:sp>
      <p:sp>
        <p:nvSpPr>
          <p:cNvPr id="6" name="Footer Placeholder 5"/>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223070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2400" b="1" dirty="0" smtClean="0"/>
              <a:t>Gaussian blur (Gausov blur) filter</a:t>
            </a:r>
            <a:r>
              <a:rPr lang="en-US" b="1" dirty="0" smtClean="0"/>
              <a:t/>
            </a:r>
            <a:br>
              <a:rPr lang="en-US" b="1" dirty="0" smtClean="0"/>
            </a:b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97280" y="1845734"/>
                <a:ext cx="10058400" cy="4031191"/>
              </a:xfrm>
            </p:spPr>
            <p:txBody>
              <a:bodyPr>
                <a:normAutofit fontScale="92500" lnSpcReduction="20000"/>
              </a:bodyPr>
              <a:lstStyle/>
              <a:p>
                <a:r>
                  <a:rPr lang="sr-Latn-RS" dirty="0"/>
                  <a:t>Gaussian blur predstavlja konvolucioni filter kojim se dobija efekat zamagljivanja slike. </a:t>
                </a:r>
                <a:endParaRPr lang="sr-Latn-RS" dirty="0" smtClean="0"/>
              </a:p>
              <a:p>
                <a:r>
                  <a:rPr lang="sr-Latn-RS" dirty="0"/>
                  <a:t>Ime je dobio po nemačkom matematičaru Karlu Fridrihu Gausu i njegovoj funkciji koja se koristi u statistici kod normalnih raspodela, u procesiranju signala, prilikom obrade slika itd.</a:t>
                </a:r>
                <a:endParaRPr lang="en-US" dirty="0"/>
              </a:p>
              <a:p>
                <a:pPr marL="0" indent="0">
                  <a:buNone/>
                </a:pPr>
                <a14:m>
                  <m:oMathPara xmlns:m="http://schemas.openxmlformats.org/officeDocument/2006/math">
                    <m:oMathParaPr>
                      <m:jc m:val="center"/>
                    </m:oMathParaPr>
                    <m:oMath xmlns:m="http://schemas.openxmlformats.org/officeDocument/2006/math">
                      <m:r>
                        <a:rPr lang="sr-Latn-RS" i="1">
                          <a:latin typeface="Cambria Math" panose="02040503050406030204" pitchFamily="18" charset="0"/>
                        </a:rPr>
                        <m:t>𝑓</m:t>
                      </m:r>
                      <m:d>
                        <m:dPr>
                          <m:ctrlPr>
                            <a:rPr lang="en-US" i="1">
                              <a:latin typeface="Cambria Math" panose="02040503050406030204" pitchFamily="18" charset="0"/>
                            </a:rPr>
                          </m:ctrlPr>
                        </m:dPr>
                        <m:e>
                          <m:r>
                            <a:rPr lang="sr-Latn-RS" i="1">
                              <a:latin typeface="Cambria Math" panose="02040503050406030204" pitchFamily="18" charset="0"/>
                            </a:rPr>
                            <m:t>𝑥</m:t>
                          </m:r>
                        </m:e>
                      </m:d>
                      <m:r>
                        <a:rPr lang="sr-Latn-RS" i="1">
                          <a:latin typeface="Cambria Math" panose="02040503050406030204" pitchFamily="18" charset="0"/>
                        </a:rPr>
                        <m:t>=</m:t>
                      </m:r>
                      <m:r>
                        <a:rPr lang="sr-Latn-RS" i="1">
                          <a:latin typeface="Cambria Math" panose="02040503050406030204" pitchFamily="18" charset="0"/>
                        </a:rPr>
                        <m:t>𝑎</m:t>
                      </m:r>
                      <m:func>
                        <m:funcPr>
                          <m:ctrlPr>
                            <a:rPr lang="en-US" i="1">
                              <a:latin typeface="Cambria Math" panose="02040503050406030204" pitchFamily="18" charset="0"/>
                            </a:rPr>
                          </m:ctrlPr>
                        </m:funcPr>
                        <m:fName>
                          <m:r>
                            <m:rPr>
                              <m:sty m:val="p"/>
                            </m:rPr>
                            <a:rPr lang="sr-Latn-RS">
                              <a:latin typeface="Cambria Math" panose="02040503050406030204" pitchFamily="18" charset="0"/>
                            </a:rPr>
                            <m:t>exp</m:t>
                          </m:r>
                        </m:fName>
                        <m:e>
                          <m:d>
                            <m:dPr>
                              <m:ctrlPr>
                                <a:rPr lang="en-US" i="1">
                                  <a:latin typeface="Cambria Math" panose="02040503050406030204" pitchFamily="18" charset="0"/>
                                </a:rPr>
                              </m:ctrlPr>
                            </m:dPr>
                            <m:e>
                              <m:r>
                                <a:rPr lang="sr-Latn-R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sr-Latn-RS" i="1">
                                          <a:latin typeface="Cambria Math" panose="02040503050406030204" pitchFamily="18" charset="0"/>
                                        </a:rPr>
                                        <m:t>(</m:t>
                                      </m:r>
                                      <m:r>
                                        <a:rPr lang="sr-Latn-RS" i="1">
                                          <a:latin typeface="Cambria Math" panose="02040503050406030204" pitchFamily="18" charset="0"/>
                                        </a:rPr>
                                        <m:t>𝑥</m:t>
                                      </m:r>
                                      <m:r>
                                        <a:rPr lang="sr-Latn-RS" i="1">
                                          <a:latin typeface="Cambria Math" panose="02040503050406030204" pitchFamily="18" charset="0"/>
                                        </a:rPr>
                                        <m:t>−</m:t>
                                      </m:r>
                                      <m:r>
                                        <a:rPr lang="sr-Latn-RS" i="1">
                                          <a:latin typeface="Cambria Math" panose="02040503050406030204" pitchFamily="18" charset="0"/>
                                        </a:rPr>
                                        <m:t>𝑏</m:t>
                                      </m:r>
                                      <m:r>
                                        <a:rPr lang="sr-Latn-RS" i="1">
                                          <a:latin typeface="Cambria Math" panose="02040503050406030204" pitchFamily="18" charset="0"/>
                                        </a:rPr>
                                        <m:t>)</m:t>
                                      </m:r>
                                    </m:e>
                                    <m:sup>
                                      <m:r>
                                        <a:rPr lang="sr-Latn-RS" i="1">
                                          <a:latin typeface="Cambria Math" panose="02040503050406030204" pitchFamily="18" charset="0"/>
                                        </a:rPr>
                                        <m:t>2</m:t>
                                      </m:r>
                                    </m:sup>
                                  </m:sSup>
                                </m:num>
                                <m:den>
                                  <m:sSup>
                                    <m:sSupPr>
                                      <m:ctrlPr>
                                        <a:rPr lang="en-US" i="1">
                                          <a:latin typeface="Cambria Math" panose="02040503050406030204" pitchFamily="18" charset="0"/>
                                        </a:rPr>
                                      </m:ctrlPr>
                                    </m:sSupPr>
                                    <m:e>
                                      <m:r>
                                        <a:rPr lang="sr-Latn-RS" i="1">
                                          <a:latin typeface="Cambria Math" panose="02040503050406030204" pitchFamily="18" charset="0"/>
                                        </a:rPr>
                                        <m:t>2</m:t>
                                      </m:r>
                                      <m:r>
                                        <a:rPr lang="sr-Latn-RS" i="1">
                                          <a:latin typeface="Cambria Math" panose="02040503050406030204" pitchFamily="18" charset="0"/>
                                        </a:rPr>
                                        <m:t>𝑐</m:t>
                                      </m:r>
                                    </m:e>
                                    <m:sup>
                                      <m:r>
                                        <a:rPr lang="sr-Latn-RS" i="1">
                                          <a:latin typeface="Cambria Math" panose="02040503050406030204" pitchFamily="18" charset="0"/>
                                        </a:rPr>
                                        <m:t>2</m:t>
                                      </m:r>
                                    </m:sup>
                                  </m:sSup>
                                </m:den>
                              </m:f>
                            </m:e>
                          </m:d>
                          <m:r>
                            <a:rPr lang="sr-Latn-RS" i="1">
                              <a:latin typeface="Cambria Math" panose="02040503050406030204" pitchFamily="18" charset="0"/>
                            </a:rPr>
                            <m:t>+</m:t>
                          </m:r>
                          <m:r>
                            <a:rPr lang="sr-Latn-RS" i="1">
                              <a:latin typeface="Cambria Math" panose="02040503050406030204" pitchFamily="18" charset="0"/>
                            </a:rPr>
                            <m:t>𝑑</m:t>
                          </m:r>
                        </m:e>
                      </m:func>
                    </m:oMath>
                  </m:oMathPara>
                </a14:m>
                <a:endParaRPr lang="sr-Latn-RS" dirty="0" smtClean="0"/>
              </a:p>
              <a:p>
                <a:pPr marL="0" indent="0">
                  <a:buNone/>
                </a:pPr>
                <a:r>
                  <a:rPr lang="sr-Latn-RS" dirty="0" smtClean="0"/>
                  <a:t>Formula </a:t>
                </a:r>
                <a:r>
                  <a:rPr lang="sr-Latn-RS" dirty="0"/>
                  <a:t>za Gausovu funkciju </a:t>
                </a:r>
                <a:r>
                  <a:rPr lang="sr-Latn-RS" dirty="0" smtClean="0"/>
                  <a:t>za dve dimenzije je:</a:t>
                </a:r>
              </a:p>
              <a:p>
                <a:pPr marL="0" indent="0">
                  <a:buNone/>
                </a:pPr>
                <a14:m>
                  <m:oMathPara xmlns:m="http://schemas.openxmlformats.org/officeDocument/2006/math">
                    <m:oMathParaPr>
                      <m:jc m:val="center"/>
                    </m:oMathParaPr>
                    <m:oMath xmlns:m="http://schemas.openxmlformats.org/officeDocument/2006/math">
                      <m:r>
                        <a:rPr lang="sr-Latn-RS" i="1">
                          <a:latin typeface="Cambria Math" panose="02040503050406030204" pitchFamily="18" charset="0"/>
                        </a:rPr>
                        <m:t>𝐺</m:t>
                      </m:r>
                      <m:d>
                        <m:dPr>
                          <m:ctrlPr>
                            <a:rPr lang="en-US" i="1">
                              <a:latin typeface="Cambria Math" panose="02040503050406030204" pitchFamily="18" charset="0"/>
                            </a:rPr>
                          </m:ctrlPr>
                        </m:dPr>
                        <m:e>
                          <m:r>
                            <a:rPr lang="sr-Latn-RS" i="1">
                              <a:latin typeface="Cambria Math" panose="02040503050406030204" pitchFamily="18" charset="0"/>
                            </a:rPr>
                            <m:t>𝑥</m:t>
                          </m:r>
                        </m:e>
                      </m:d>
                      <m:r>
                        <a:rPr lang="sr-Latn-RS" i="1">
                          <a:latin typeface="Cambria Math" panose="02040503050406030204" pitchFamily="18" charset="0"/>
                        </a:rPr>
                        <m:t>= </m:t>
                      </m:r>
                      <m:f>
                        <m:fPr>
                          <m:ctrlPr>
                            <a:rPr lang="en-US" i="1">
                              <a:latin typeface="Cambria Math" panose="02040503050406030204" pitchFamily="18" charset="0"/>
                            </a:rPr>
                          </m:ctrlPr>
                        </m:fPr>
                        <m:num>
                          <m:r>
                            <a:rPr lang="sr-Latn-RS" i="1">
                              <a:latin typeface="Cambria Math" panose="02040503050406030204" pitchFamily="18" charset="0"/>
                            </a:rPr>
                            <m:t>1</m:t>
                          </m:r>
                        </m:num>
                        <m:den>
                          <m:sSup>
                            <m:sSupPr>
                              <m:ctrlPr>
                                <a:rPr lang="en-US" i="1">
                                  <a:latin typeface="Cambria Math" panose="02040503050406030204" pitchFamily="18" charset="0"/>
                                </a:rPr>
                              </m:ctrlPr>
                            </m:sSupPr>
                            <m:e>
                              <m:r>
                                <a:rPr lang="sr-Latn-RS" i="1">
                                  <a:latin typeface="Cambria Math" panose="02040503050406030204" pitchFamily="18" charset="0"/>
                                </a:rPr>
                                <m:t>2</m:t>
                              </m:r>
                              <m:r>
                                <a:rPr lang="sr-Latn-RS" i="1">
                                  <a:latin typeface="Cambria Math" panose="02040503050406030204" pitchFamily="18" charset="0"/>
                                </a:rPr>
                                <m:t>𝜋𝜎</m:t>
                              </m:r>
                            </m:e>
                            <m:sup>
                              <m:r>
                                <a:rPr lang="sr-Latn-RS" i="1">
                                  <a:latin typeface="Cambria Math" panose="02040503050406030204" pitchFamily="18" charset="0"/>
                                </a:rPr>
                                <m:t>2</m:t>
                              </m:r>
                            </m:sup>
                          </m:sSup>
                        </m:den>
                      </m:f>
                      <m:sSup>
                        <m:sSupPr>
                          <m:ctrlPr>
                            <a:rPr lang="en-US" i="1">
                              <a:latin typeface="Cambria Math" panose="02040503050406030204" pitchFamily="18" charset="0"/>
                            </a:rPr>
                          </m:ctrlPr>
                        </m:sSupPr>
                        <m:e>
                          <m:r>
                            <a:rPr lang="sr-Latn-RS" i="1">
                              <a:latin typeface="Cambria Math" panose="02040503050406030204" pitchFamily="18" charset="0"/>
                            </a:rPr>
                            <m:t>𝑒</m:t>
                          </m:r>
                        </m:e>
                        <m:sup>
                          <m:r>
                            <a:rPr lang="sr-Latn-R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sr-Latn-RS" i="1">
                                      <a:latin typeface="Cambria Math" panose="02040503050406030204" pitchFamily="18" charset="0"/>
                                    </a:rPr>
                                    <m:t>𝑥</m:t>
                                  </m:r>
                                </m:e>
                                <m:sup>
                                  <m:r>
                                    <a:rPr lang="sr-Latn-RS" i="1">
                                      <a:latin typeface="Cambria Math" panose="02040503050406030204" pitchFamily="18" charset="0"/>
                                    </a:rPr>
                                    <m:t>2</m:t>
                                  </m:r>
                                </m:sup>
                              </m:sSup>
                              <m:r>
                                <a:rPr lang="sr-Latn-RS" i="1">
                                  <a:latin typeface="Cambria Math" panose="02040503050406030204" pitchFamily="18" charset="0"/>
                                </a:rPr>
                                <m:t>+</m:t>
                              </m:r>
                              <m:sSup>
                                <m:sSupPr>
                                  <m:ctrlPr>
                                    <a:rPr lang="en-US" i="1">
                                      <a:latin typeface="Cambria Math" panose="02040503050406030204" pitchFamily="18" charset="0"/>
                                    </a:rPr>
                                  </m:ctrlPr>
                                </m:sSupPr>
                                <m:e>
                                  <m:r>
                                    <a:rPr lang="sr-Latn-RS" i="1">
                                      <a:latin typeface="Cambria Math" panose="02040503050406030204" pitchFamily="18" charset="0"/>
                                    </a:rPr>
                                    <m:t>𝑦</m:t>
                                  </m:r>
                                </m:e>
                                <m:sup>
                                  <m:r>
                                    <a:rPr lang="sr-Latn-RS" i="1">
                                      <a:latin typeface="Cambria Math" panose="02040503050406030204" pitchFamily="18" charset="0"/>
                                    </a:rPr>
                                    <m:t>2</m:t>
                                  </m:r>
                                </m:sup>
                              </m:sSup>
                            </m:num>
                            <m:den>
                              <m:sSup>
                                <m:sSupPr>
                                  <m:ctrlPr>
                                    <a:rPr lang="en-US" i="1">
                                      <a:latin typeface="Cambria Math" panose="02040503050406030204" pitchFamily="18" charset="0"/>
                                    </a:rPr>
                                  </m:ctrlPr>
                                </m:sSupPr>
                                <m:e>
                                  <m:r>
                                    <a:rPr lang="sr-Latn-RS" i="1">
                                      <a:latin typeface="Cambria Math" panose="02040503050406030204" pitchFamily="18" charset="0"/>
                                    </a:rPr>
                                    <m:t>2</m:t>
                                  </m:r>
                                  <m:r>
                                    <a:rPr lang="sr-Latn-RS" i="1">
                                      <a:latin typeface="Cambria Math" panose="02040503050406030204" pitchFamily="18" charset="0"/>
                                    </a:rPr>
                                    <m:t>𝜎</m:t>
                                  </m:r>
                                </m:e>
                                <m:sup>
                                  <m:r>
                                    <a:rPr lang="sr-Latn-RS" i="1">
                                      <a:latin typeface="Cambria Math" panose="02040503050406030204" pitchFamily="18" charset="0"/>
                                    </a:rPr>
                                    <m:t>2</m:t>
                                  </m:r>
                                </m:sup>
                              </m:sSup>
                            </m:den>
                          </m:f>
                        </m:sup>
                      </m:sSup>
                    </m:oMath>
                  </m:oMathPara>
                </a14:m>
                <a:endParaRPr lang="sr-Latn-RS" dirty="0" smtClean="0"/>
              </a:p>
              <a:p>
                <a:pPr marL="0" indent="0">
                  <a:buNone/>
                </a:pPr>
                <a:r>
                  <a:rPr lang="sr-Latn-RS" dirty="0"/>
                  <a:t>Gde su </a:t>
                </a:r>
                <a:r>
                  <a:rPr lang="sr-Latn-RS" i="1" dirty="0"/>
                  <a:t>x</a:t>
                </a:r>
                <a:r>
                  <a:rPr lang="sr-Latn-RS" dirty="0"/>
                  <a:t> i </a:t>
                </a:r>
                <a:r>
                  <a:rPr lang="sr-Latn-RS" i="1" dirty="0"/>
                  <a:t>y </a:t>
                </a:r>
                <a:r>
                  <a:rPr lang="sr-Latn-RS" dirty="0"/>
                  <a:t>koordinate, a σ predstavlja standardnu devijaciju Gausove </a:t>
                </a:r>
                <a:r>
                  <a:rPr lang="sr-Latn-RS" dirty="0" smtClean="0"/>
                  <a:t>raspodele.</a:t>
                </a:r>
              </a:p>
              <a:p>
                <a:pPr marL="0" indent="0">
                  <a:buNone/>
                </a:pPr>
                <a:r>
                  <a:rPr lang="sr-Latn-RS" dirty="0"/>
                  <a:t>Kada se primeni sa dve dimenzije ova formula proizvodi blur efekat u obluku koncentričnih krugova. </a:t>
                </a:r>
                <a:endParaRPr lang="sr-Latn-RS" dirty="0" smtClean="0"/>
              </a:p>
              <a:p>
                <a:pPr marL="0" indent="0">
                  <a:buNone/>
                </a:pPr>
                <a:r>
                  <a:rPr lang="en-US" dirty="0" err="1"/>
                  <a:t>Vrednosti</a:t>
                </a:r>
                <a:r>
                  <a:rPr lang="en-US" dirty="0"/>
                  <a:t> </a:t>
                </a:r>
                <a:r>
                  <a:rPr lang="en-US" dirty="0" err="1"/>
                  <a:t>raspodele</a:t>
                </a:r>
                <a:r>
                  <a:rPr lang="en-US" dirty="0"/>
                  <a:t> </a:t>
                </a:r>
                <a:r>
                  <a:rPr lang="en-US" dirty="0" err="1"/>
                  <a:t>koriste</a:t>
                </a:r>
                <a:r>
                  <a:rPr lang="en-US" dirty="0"/>
                  <a:t> se </a:t>
                </a:r>
                <a:r>
                  <a:rPr lang="en-US" dirty="0" err="1"/>
                  <a:t>za</a:t>
                </a:r>
                <a:r>
                  <a:rPr lang="en-US" dirty="0"/>
                  <a:t> </a:t>
                </a:r>
                <a:r>
                  <a:rPr lang="en-US" dirty="0" err="1"/>
                  <a:t>dobijanje</a:t>
                </a:r>
                <a:r>
                  <a:rPr lang="en-US" dirty="0"/>
                  <a:t> </a:t>
                </a:r>
                <a:r>
                  <a:rPr lang="en-US" dirty="0" err="1"/>
                  <a:t>konvolucione</a:t>
                </a:r>
                <a:r>
                  <a:rPr lang="en-US" dirty="0"/>
                  <a:t> </a:t>
                </a:r>
                <a:r>
                  <a:rPr lang="en-US" dirty="0" err="1"/>
                  <a:t>matrice</a:t>
                </a:r>
                <a:r>
                  <a:rPr lang="en-US" dirty="0"/>
                  <a:t> </a:t>
                </a:r>
                <a:r>
                  <a:rPr lang="en-US" dirty="0" err="1"/>
                  <a:t>koja</a:t>
                </a:r>
                <a:r>
                  <a:rPr lang="en-US" dirty="0"/>
                  <a:t> se </a:t>
                </a:r>
                <a:r>
                  <a:rPr lang="en-US" dirty="0" err="1"/>
                  <a:t>primenjuje</a:t>
                </a:r>
                <a:r>
                  <a:rPr lang="en-US" dirty="0"/>
                  <a:t> </a:t>
                </a:r>
                <a:r>
                  <a:rPr lang="en-US" dirty="0" err="1"/>
                  <a:t>nad</a:t>
                </a:r>
                <a:r>
                  <a:rPr lang="en-US" dirty="0"/>
                  <a:t> </a:t>
                </a:r>
                <a:r>
                  <a:rPr lang="en-US" dirty="0" err="1"/>
                  <a:t>svaki</a:t>
                </a:r>
                <a:r>
                  <a:rPr lang="en-US" dirty="0"/>
                  <a:t> od </a:t>
                </a:r>
                <a:r>
                  <a:rPr lang="en-US" dirty="0" err="1"/>
                  <a:t>piksela</a:t>
                </a:r>
                <a:r>
                  <a:rPr lang="en-US" dirty="0"/>
                  <a:t> </a:t>
                </a:r>
                <a:r>
                  <a:rPr lang="en-US" dirty="0" err="1"/>
                  <a:t>slike</a:t>
                </a: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sr-Latn-RS" dirty="0" smtClean="0"/>
              </a:p>
              <a:p>
                <a:endParaRPr lang="en-US" dirty="0"/>
              </a:p>
              <a:p>
                <a:endParaRPr lang="sr-Latn-RS"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97280" y="1845734"/>
                <a:ext cx="10058400" cy="4031191"/>
              </a:xfrm>
              <a:blipFill rotWithShape="0">
                <a:blip r:embed="rId2"/>
                <a:stretch>
                  <a:fillRect l="-1455" t="-2572"/>
                </a:stretch>
              </a:blipFill>
            </p:spPr>
            <p:txBody>
              <a:bodyPr/>
              <a:lstStyle/>
              <a:p>
                <a:r>
                  <a:rPr lang="sr-Cyrl-RS">
                    <a:noFill/>
                  </a:rPr>
                  <a:t> </a:t>
                </a:r>
              </a:p>
            </p:txBody>
          </p:sp>
        </mc:Fallback>
      </mc:AlternateContent>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Slide Number Placeholder 5"/>
          <p:cNvSpPr>
            <a:spLocks noGrp="1"/>
          </p:cNvSpPr>
          <p:nvPr>
            <p:ph type="sldNum" sz="quarter" idx="12"/>
          </p:nvPr>
        </p:nvSpPr>
        <p:spPr/>
        <p:txBody>
          <a:bodyPr/>
          <a:lstStyle/>
          <a:p>
            <a:fld id="{4CE482DC-2269-4F26-9D2A-7E44B1A4CD85}" type="slidenum">
              <a:rPr lang="en-US" smtClean="0"/>
              <a:t>48</a:t>
            </a:fld>
            <a:endParaRPr lang="en-US" dirty="0"/>
          </a:p>
        </p:txBody>
      </p:sp>
      <p:sp>
        <p:nvSpPr>
          <p:cNvPr id="8" name="Footer Placeholder 7"/>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247297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2">
            <a:extLst>
              <a:ext uri="{28A0092B-C50C-407E-A947-70E740481C1C}">
                <a14:useLocalDpi xmlns:a14="http://schemas.microsoft.com/office/drawing/2010/main" val="0"/>
              </a:ext>
            </a:extLst>
          </a:blip>
          <a:stretch>
            <a:fillRect/>
          </a:stretch>
        </p:blipFill>
        <p:spPr>
          <a:xfrm>
            <a:off x="6885430" y="1959144"/>
            <a:ext cx="4270250" cy="2468034"/>
          </a:xfrm>
          <a:prstGeom prst="rect">
            <a:avLst/>
          </a:prstGeom>
        </p:spPr>
      </p:pic>
      <p:pic>
        <p:nvPicPr>
          <p:cNvPr id="10" name="Picture 9"/>
          <p:cNvPicPr/>
          <p:nvPr/>
        </p:nvPicPr>
        <p:blipFill>
          <a:blip r:embed="rId3">
            <a:extLst>
              <a:ext uri="{28A0092B-C50C-407E-A947-70E740481C1C}">
                <a14:useLocalDpi xmlns:a14="http://schemas.microsoft.com/office/drawing/2010/main" val="0"/>
              </a:ext>
            </a:extLst>
          </a:blip>
          <a:stretch>
            <a:fillRect/>
          </a:stretch>
        </p:blipFill>
        <p:spPr>
          <a:xfrm>
            <a:off x="1249675" y="1959144"/>
            <a:ext cx="4271713" cy="2468880"/>
          </a:xfrm>
          <a:prstGeom prst="rect">
            <a:avLst/>
          </a:prstGeom>
        </p:spPr>
      </p:pic>
      <p:sp>
        <p:nvSpPr>
          <p:cNvPr id="2" name="Title 1"/>
          <p:cNvSpPr>
            <a:spLocks noGrp="1"/>
          </p:cNvSpPr>
          <p:nvPr>
            <p:ph type="title"/>
          </p:nvPr>
        </p:nvSpPr>
        <p:spPr/>
        <p:txBody>
          <a:bodyPr/>
          <a:lstStyle/>
          <a:p>
            <a:pPr lvl="0"/>
            <a:r>
              <a:rPr lang="sr-Latn-RS" sz="2400" b="1" dirty="0" smtClean="0"/>
              <a:t>Gaussian blur (Gausov blur) filter</a:t>
            </a:r>
            <a:r>
              <a:rPr lang="en-US" b="1" dirty="0"/>
              <a:t/>
            </a:r>
            <a:br>
              <a:rPr lang="en-US" b="1" dirty="0"/>
            </a:br>
            <a:endParaRPr lang="en-US" dirty="0"/>
          </a:p>
        </p:txBody>
      </p:sp>
      <p:sp>
        <p:nvSpPr>
          <p:cNvPr id="8" name="Text Box 330"/>
          <p:cNvSpPr txBox="1"/>
          <p:nvPr/>
        </p:nvSpPr>
        <p:spPr>
          <a:xfrm>
            <a:off x="2145665" y="4519464"/>
            <a:ext cx="2166620" cy="2769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Originalna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pre </a:t>
            </a: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primene gaussian blur filtera</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338"/>
          <p:cNvSpPr txBox="1"/>
          <p:nvPr/>
        </p:nvSpPr>
        <p:spPr>
          <a:xfrm>
            <a:off x="7813040" y="4519464"/>
            <a:ext cx="2166620" cy="2769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nakon primene gaussian blur filtera sa standardnom devijacijom sigma = 2</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4CE482DC-2269-4F26-9D2A-7E44B1A4CD85}" type="slidenum">
              <a:rPr lang="en-US" smtClean="0"/>
              <a:t>49</a:t>
            </a:fld>
            <a:endParaRPr lang="en-US" dirty="0"/>
          </a:p>
        </p:txBody>
      </p:sp>
      <p:sp>
        <p:nvSpPr>
          <p:cNvPr id="6" name="Footer Placeholder 5"/>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345873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sr-Latn-RS" sz="2400" b="1" dirty="0" smtClean="0"/>
              <a:t>Unarni filteri</a:t>
            </a:r>
            <a:r>
              <a:rPr lang="en-US" b="1" dirty="0"/>
              <a:t/>
            </a:r>
            <a:br>
              <a:rPr lang="en-US" b="1" dirty="0"/>
            </a:br>
            <a:endParaRPr lang="en-US" dirty="0"/>
          </a:p>
        </p:txBody>
      </p:sp>
      <p:sp>
        <p:nvSpPr>
          <p:cNvPr id="3" name="Content Placeholder 2"/>
          <p:cNvSpPr>
            <a:spLocks noGrp="1"/>
          </p:cNvSpPr>
          <p:nvPr>
            <p:ph idx="1"/>
          </p:nvPr>
        </p:nvSpPr>
        <p:spPr>
          <a:xfrm>
            <a:off x="1097280" y="1845734"/>
            <a:ext cx="10058400" cy="1785987"/>
          </a:xfrm>
        </p:spPr>
        <p:txBody>
          <a:bodyPr>
            <a:normAutofit lnSpcReduction="10000"/>
          </a:bodyPr>
          <a:lstStyle/>
          <a:p>
            <a:pPr algn="just"/>
            <a:r>
              <a:rPr lang="sr-Latn-RS" dirty="0" smtClean="0"/>
              <a:t>Filteri koji kao ulazni parametar zahtevaju samo jednu sliku nad kojom se filter primenjuje, i kao rezultat vraćaju novu sliku nakon njegove primene. </a:t>
            </a:r>
          </a:p>
          <a:p>
            <a:pPr algn="just"/>
            <a:r>
              <a:rPr lang="sr-Latn-RS" dirty="0" smtClean="0"/>
              <a:t>Osim toga unarni filteri mogu imati i dodatne argumente koji predstavljaju intenzitet (stepen) primene filtera nad slikom.</a:t>
            </a:r>
          </a:p>
          <a:p>
            <a:pPr algn="just"/>
            <a:r>
              <a:rPr lang="sr-Latn-RS" dirty="0" smtClean="0"/>
              <a:t>U samoj aplikaciji implementirani su sledeći unarni filter:</a:t>
            </a:r>
          </a:p>
          <a:p>
            <a:endParaRPr lang="sr-Latn-RS" dirty="0" smtClean="0"/>
          </a:p>
        </p:txBody>
      </p:sp>
      <p:sp>
        <p:nvSpPr>
          <p:cNvPr id="4" name="TextBox 3"/>
          <p:cNvSpPr txBox="1"/>
          <p:nvPr/>
        </p:nvSpPr>
        <p:spPr>
          <a:xfrm>
            <a:off x="1097280" y="3631721"/>
            <a:ext cx="10058400" cy="1938992"/>
          </a:xfrm>
          <a:prstGeom prst="rect">
            <a:avLst/>
          </a:prstGeom>
          <a:noFill/>
        </p:spPr>
        <p:txBody>
          <a:bodyPr wrap="square" numCol="2" rtlCol="0">
            <a:spAutoFit/>
          </a:bodyPr>
          <a:lstStyle/>
          <a:p>
            <a:pPr marL="742950" lvl="1" indent="-285750">
              <a:buClr>
                <a:schemeClr val="accent3">
                  <a:lumMod val="40000"/>
                  <a:lumOff val="60000"/>
                </a:schemeClr>
              </a:buClr>
              <a:buFont typeface="Courier New" panose="02070309020205020404" pitchFamily="49" charset="0"/>
              <a:buChar char="o"/>
            </a:pPr>
            <a:r>
              <a:rPr lang="sr-Latn-RS" sz="2000" dirty="0"/>
              <a:t>Invert</a:t>
            </a:r>
          </a:p>
          <a:p>
            <a:pPr marL="742950" lvl="1" indent="-285750">
              <a:buClr>
                <a:schemeClr val="accent3">
                  <a:lumMod val="40000"/>
                  <a:lumOff val="60000"/>
                </a:schemeClr>
              </a:buClr>
              <a:buFont typeface="Courier New" panose="02070309020205020404" pitchFamily="49" charset="0"/>
              <a:buChar char="o"/>
            </a:pPr>
            <a:r>
              <a:rPr lang="sr-Latn-RS" sz="2000" dirty="0"/>
              <a:t>Black &amp; white</a:t>
            </a:r>
          </a:p>
          <a:p>
            <a:pPr marL="742950" lvl="1" indent="-285750">
              <a:buClr>
                <a:schemeClr val="accent3">
                  <a:lumMod val="40000"/>
                  <a:lumOff val="60000"/>
                </a:schemeClr>
              </a:buClr>
              <a:buFont typeface="Courier New" panose="02070309020205020404" pitchFamily="49" charset="0"/>
              <a:buChar char="o"/>
            </a:pPr>
            <a:r>
              <a:rPr lang="sr-Latn-RS" sz="2000" dirty="0"/>
              <a:t>Brightness</a:t>
            </a:r>
          </a:p>
          <a:p>
            <a:pPr marL="742950" lvl="1" indent="-285750">
              <a:buClr>
                <a:schemeClr val="accent3">
                  <a:lumMod val="40000"/>
                  <a:lumOff val="60000"/>
                </a:schemeClr>
              </a:buClr>
              <a:buFont typeface="Courier New" panose="02070309020205020404" pitchFamily="49" charset="0"/>
              <a:buChar char="o"/>
            </a:pPr>
            <a:r>
              <a:rPr lang="sr-Latn-RS" sz="2000" dirty="0"/>
              <a:t>Contrast</a:t>
            </a:r>
          </a:p>
          <a:p>
            <a:pPr marL="742950" lvl="1" indent="-285750">
              <a:buClr>
                <a:schemeClr val="accent3">
                  <a:lumMod val="40000"/>
                  <a:lumOff val="60000"/>
                </a:schemeClr>
              </a:buClr>
              <a:buFont typeface="Courier New" panose="02070309020205020404" pitchFamily="49" charset="0"/>
              <a:buChar char="o"/>
            </a:pPr>
            <a:r>
              <a:rPr lang="sr-Latn-RS" sz="2000" dirty="0"/>
              <a:t>Flip </a:t>
            </a:r>
            <a:r>
              <a:rPr lang="sr-Latn-RS" sz="2000" dirty="0" smtClean="0"/>
              <a:t>vertical</a:t>
            </a:r>
            <a:endParaRPr lang="sr-Latn-RS" sz="2000" dirty="0"/>
          </a:p>
          <a:p>
            <a:pPr marL="742950" lvl="1" indent="-285750">
              <a:buClr>
                <a:schemeClr val="accent3">
                  <a:lumMod val="40000"/>
                  <a:lumOff val="60000"/>
                </a:schemeClr>
              </a:buClr>
              <a:buFont typeface="Courier New" panose="02070309020205020404" pitchFamily="49" charset="0"/>
              <a:buChar char="o"/>
            </a:pPr>
            <a:r>
              <a:rPr lang="sr-Latn-RS" sz="2000" dirty="0"/>
              <a:t>Flip horizontal</a:t>
            </a:r>
          </a:p>
          <a:p>
            <a:pPr marL="742950" lvl="1" indent="-285750">
              <a:buClr>
                <a:schemeClr val="accent3">
                  <a:lumMod val="40000"/>
                  <a:lumOff val="60000"/>
                </a:schemeClr>
              </a:buClr>
              <a:buFont typeface="Courier New" panose="02070309020205020404" pitchFamily="49" charset="0"/>
              <a:buChar char="o"/>
            </a:pPr>
            <a:r>
              <a:rPr lang="sr-Latn-RS" sz="2000" dirty="0"/>
              <a:t>Grayscale</a:t>
            </a:r>
          </a:p>
          <a:p>
            <a:pPr marL="742950" lvl="1" indent="-285750">
              <a:buClr>
                <a:schemeClr val="accent3">
                  <a:lumMod val="40000"/>
                  <a:lumOff val="60000"/>
                </a:schemeClr>
              </a:buClr>
              <a:buFont typeface="Courier New" panose="02070309020205020404" pitchFamily="49" charset="0"/>
              <a:buChar char="o"/>
            </a:pPr>
            <a:r>
              <a:rPr lang="sr-Latn-RS" sz="2000" dirty="0"/>
              <a:t>Gamma correction</a:t>
            </a:r>
          </a:p>
          <a:p>
            <a:pPr marL="742950" lvl="1" indent="-285750">
              <a:buClr>
                <a:schemeClr val="accent3">
                  <a:lumMod val="40000"/>
                  <a:lumOff val="60000"/>
                </a:schemeClr>
              </a:buClr>
              <a:buFont typeface="Courier New" panose="02070309020205020404" pitchFamily="49" charset="0"/>
              <a:buChar char="o"/>
            </a:pPr>
            <a:r>
              <a:rPr lang="sr-Latn-RS" sz="2000" dirty="0"/>
              <a:t>Color filter</a:t>
            </a:r>
          </a:p>
          <a:p>
            <a:pPr marL="742950" lvl="1" indent="-285750">
              <a:buClr>
                <a:schemeClr val="accent3">
                  <a:lumMod val="40000"/>
                  <a:lumOff val="60000"/>
                </a:schemeClr>
              </a:buClr>
              <a:buFont typeface="Courier New" panose="02070309020205020404" pitchFamily="49" charset="0"/>
              <a:buChar char="o"/>
            </a:pPr>
            <a:r>
              <a:rPr lang="sr-Latn-RS" sz="2000" dirty="0"/>
              <a:t>Saturation</a:t>
            </a:r>
          </a:p>
          <a:p>
            <a:pPr marL="742950" lvl="1" indent="-285750">
              <a:buClr>
                <a:schemeClr val="accent3">
                  <a:lumMod val="40000"/>
                  <a:lumOff val="60000"/>
                </a:schemeClr>
              </a:buClr>
              <a:buFont typeface="Courier New" panose="02070309020205020404" pitchFamily="49" charset="0"/>
              <a:buChar char="o"/>
            </a:pPr>
            <a:r>
              <a:rPr lang="sr-Latn-RS" sz="2000" dirty="0"/>
              <a:t>Hue</a:t>
            </a:r>
          </a:p>
          <a:p>
            <a:pPr marL="742950" lvl="1" indent="-285750">
              <a:buClr>
                <a:schemeClr val="accent3">
                  <a:lumMod val="40000"/>
                  <a:lumOff val="60000"/>
                </a:schemeClr>
              </a:buClr>
              <a:buFont typeface="Courier New" panose="02070309020205020404" pitchFamily="49" charset="0"/>
              <a:buChar char="o"/>
            </a:pPr>
            <a:r>
              <a:rPr lang="sr-Latn-RS" sz="2000" dirty="0"/>
              <a:t>Shading filter</a:t>
            </a:r>
          </a:p>
        </p:txBody>
      </p:sp>
      <p:sp>
        <p:nvSpPr>
          <p:cNvPr id="9" name="Slide Number Placeholder 8"/>
          <p:cNvSpPr>
            <a:spLocks noGrp="1"/>
          </p:cNvSpPr>
          <p:nvPr>
            <p:ph type="sldNum" sz="quarter" idx="12"/>
          </p:nvPr>
        </p:nvSpPr>
        <p:spPr/>
        <p:txBody>
          <a:bodyPr/>
          <a:lstStyle/>
          <a:p>
            <a:fld id="{4CE482DC-2269-4F26-9D2A-7E44B1A4CD85}" type="slidenum">
              <a:rPr lang="en-US" smtClean="0"/>
              <a:t>5</a:t>
            </a:fld>
            <a:endParaRPr lang="en-US" dirty="0"/>
          </a:p>
        </p:txBody>
      </p:sp>
      <p:sp>
        <p:nvSpPr>
          <p:cNvPr id="10" name="Footer Placeholder 9"/>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64345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sr-Latn-RS" sz="2400" b="1" dirty="0" smtClean="0"/>
              <a:t>Prikaz histograma</a:t>
            </a:r>
            <a:r>
              <a:rPr lang="en-US" b="1" dirty="0"/>
              <a:t/>
            </a:r>
            <a:br>
              <a:rPr lang="en-US" b="1" dirty="0"/>
            </a:br>
            <a:endParaRPr lang="en-US" dirty="0"/>
          </a:p>
        </p:txBody>
      </p:sp>
      <p:sp>
        <p:nvSpPr>
          <p:cNvPr id="4" name="Slide Number Placeholder 3"/>
          <p:cNvSpPr>
            <a:spLocks noGrp="1"/>
          </p:cNvSpPr>
          <p:nvPr>
            <p:ph type="sldNum" sz="quarter" idx="12"/>
          </p:nvPr>
        </p:nvSpPr>
        <p:spPr/>
        <p:txBody>
          <a:bodyPr/>
          <a:lstStyle/>
          <a:p>
            <a:fld id="{4CE482DC-2269-4F26-9D2A-7E44B1A4CD85}" type="slidenum">
              <a:rPr lang="en-US" smtClean="0"/>
              <a:t>50</a:t>
            </a:fld>
            <a:endParaRPr lang="en-US" dirty="0"/>
          </a:p>
        </p:txBody>
      </p:sp>
      <p:sp>
        <p:nvSpPr>
          <p:cNvPr id="6" name="Footer Placeholder 5"/>
          <p:cNvSpPr>
            <a:spLocks noGrp="1"/>
          </p:cNvSpPr>
          <p:nvPr>
            <p:ph type="ftr" sz="quarter" idx="11"/>
          </p:nvPr>
        </p:nvSpPr>
        <p:spPr/>
        <p:txBody>
          <a:bodyPr/>
          <a:lstStyle/>
          <a:p>
            <a:r>
              <a:rPr lang="en-US" smtClean="0"/>
              <a:t>Multimedijalni sistemi</a:t>
            </a:r>
            <a:endParaRPr lang="en-US" dirty="0"/>
          </a:p>
        </p:txBody>
      </p:sp>
      <p:sp>
        <p:nvSpPr>
          <p:cNvPr id="12" name="Content Placeholder 2"/>
          <p:cNvSpPr>
            <a:spLocks noGrp="1"/>
          </p:cNvSpPr>
          <p:nvPr>
            <p:ph idx="1"/>
          </p:nvPr>
        </p:nvSpPr>
        <p:spPr>
          <a:xfrm>
            <a:off x="1097280" y="1845734"/>
            <a:ext cx="10058400" cy="4031191"/>
          </a:xfrm>
        </p:spPr>
        <p:txBody>
          <a:bodyPr>
            <a:normAutofit/>
          </a:bodyPr>
          <a:lstStyle/>
          <a:p>
            <a:pPr marL="0" indent="0" algn="just">
              <a:buNone/>
            </a:pPr>
            <a:r>
              <a:rPr lang="sr-Latn-RS" dirty="0"/>
              <a:t>U opštem slučaju, histogram je definisan kao način prikazivanja podataka rasporedjenih u odredjene kategorije ili grupe. Histogram ima široku primenu, a posebno je pogodan za prikaz rezultata ispitivanja sprovedenog na velikom broju uzoraka, odnosno kada nije pogodno prikazivati vrednost svakog pojedinačnog ispitivanog uzorka (npr. razna statistička ispitivanja itd</a:t>
            </a:r>
            <a:r>
              <a:rPr lang="sr-Latn-RS" dirty="0" smtClean="0"/>
              <a:t>).</a:t>
            </a:r>
          </a:p>
          <a:p>
            <a:pPr marL="0" indent="0" algn="just">
              <a:buNone/>
            </a:pPr>
            <a:r>
              <a:rPr lang="sr-Latn-RS" dirty="0"/>
              <a:t>Jedna od najvažnijih primena histograma je kod digitalnih slika. Na digitalnoj slici osvetljenje pojedinačnog piksela predstavljeno je celobrojnom vrednošću u opsegu </a:t>
            </a:r>
            <a:r>
              <a:rPr lang="en-US" dirty="0"/>
              <a:t>[0..255]</a:t>
            </a:r>
            <a:r>
              <a:rPr lang="sr-Latn-RS" dirty="0"/>
              <a:t>, pri čemu 0 označava najtamniju nijansu odredjene boje, a 255 najsvetliju odredjene boje. Histogram posmatra sliku u celini i odredjuje koliki broj piksela imaju odredjeno (isto) osvetljenje. Dakle, na x-osi su vrednosti osvetljenja od 0 do 255, a na y-osi su brojevi piksela koji imaju odredjeno (isto) osvetljenje. Leva strana histograma predstavlja najtamnije nijanse odredjene boje, dok desna strana histograma predstavlja najsvetlije nijanse odredjene boje. Deo histograma gde je smešten najveći broj vrednosti osvetljenja naziva se raspon tonova. </a:t>
            </a:r>
            <a:r>
              <a:rPr lang="sr-Latn-RS" dirty="0" smtClean="0"/>
              <a:t> </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sr-Latn-RS" dirty="0" smtClean="0"/>
          </a:p>
          <a:p>
            <a:endParaRPr lang="en-US" dirty="0"/>
          </a:p>
          <a:p>
            <a:endParaRPr lang="sr-Latn-RS" dirty="0" smtClean="0"/>
          </a:p>
        </p:txBody>
      </p:sp>
    </p:spTree>
    <p:extLst>
      <p:ext uri="{BB962C8B-B14F-4D97-AF65-F5344CB8AC3E}">
        <p14:creationId xmlns:p14="http://schemas.microsoft.com/office/powerpoint/2010/main" val="27863237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sr-Latn-RS" sz="2400" b="1" dirty="0" smtClean="0"/>
              <a:t>Prikaz histograma</a:t>
            </a:r>
            <a:r>
              <a:rPr lang="en-US" b="1" dirty="0"/>
              <a:t/>
            </a:r>
            <a:br>
              <a:rPr lang="en-US" b="1" dirty="0"/>
            </a:br>
            <a:endParaRPr lang="en-US" dirty="0"/>
          </a:p>
        </p:txBody>
      </p:sp>
      <p:sp>
        <p:nvSpPr>
          <p:cNvPr id="4" name="Slide Number Placeholder 3"/>
          <p:cNvSpPr>
            <a:spLocks noGrp="1"/>
          </p:cNvSpPr>
          <p:nvPr>
            <p:ph type="sldNum" sz="quarter" idx="12"/>
          </p:nvPr>
        </p:nvSpPr>
        <p:spPr/>
        <p:txBody>
          <a:bodyPr/>
          <a:lstStyle/>
          <a:p>
            <a:fld id="{4CE482DC-2269-4F26-9D2A-7E44B1A4CD85}" type="slidenum">
              <a:rPr lang="en-US" smtClean="0"/>
              <a:t>51</a:t>
            </a:fld>
            <a:endParaRPr lang="en-US" dirty="0"/>
          </a:p>
        </p:txBody>
      </p:sp>
      <p:sp>
        <p:nvSpPr>
          <p:cNvPr id="6" name="Footer Placeholder 5"/>
          <p:cNvSpPr>
            <a:spLocks noGrp="1"/>
          </p:cNvSpPr>
          <p:nvPr>
            <p:ph type="ftr" sz="quarter" idx="11"/>
          </p:nvPr>
        </p:nvSpPr>
        <p:spPr/>
        <p:txBody>
          <a:bodyPr/>
          <a:lstStyle/>
          <a:p>
            <a:r>
              <a:rPr lang="en-US" smtClean="0"/>
              <a:t>Multimedijalni sistemi</a:t>
            </a:r>
            <a:endParaRPr lang="en-US" dirty="0"/>
          </a:p>
        </p:txBody>
      </p:sp>
      <p:sp>
        <p:nvSpPr>
          <p:cNvPr id="12" name="Content Placeholder 2"/>
          <p:cNvSpPr>
            <a:spLocks noGrp="1"/>
          </p:cNvSpPr>
          <p:nvPr>
            <p:ph idx="1"/>
          </p:nvPr>
        </p:nvSpPr>
        <p:spPr>
          <a:xfrm>
            <a:off x="1097280" y="1845734"/>
            <a:ext cx="10058400" cy="4031191"/>
          </a:xfrm>
        </p:spPr>
        <p:txBody>
          <a:bodyPr>
            <a:normAutofit/>
          </a:bodyPr>
          <a:lstStyle/>
          <a:p>
            <a:pPr marL="0" indent="0" algn="just">
              <a:buNone/>
            </a:pPr>
            <a:r>
              <a:rPr lang="sr-Latn-RS" dirty="0"/>
              <a:t>Osim glavnog RGB histograma, koji je najčešće korišćeni histogram i koji prikazuje osvetljenje piksela na slici, postoje i histogrami po pojedinačnim bojama za crvene, zelene i plave kanale. RGB histogram u tom slučaju predstavlja kombinaciju sva tri kanala, ali na osnovu pojedinačnog kanala boje može da se utvrdi koje boje su najzastupljenije na slici</a:t>
            </a:r>
            <a:r>
              <a:rPr lang="sr-Latn-RS" dirty="0" smtClean="0"/>
              <a:t>.</a:t>
            </a:r>
          </a:p>
          <a:p>
            <a:pPr marL="0" indent="0" algn="just">
              <a:buNone/>
            </a:pPr>
            <a:endParaRPr lang="sr-Latn-RS" dirty="0" smtClean="0"/>
          </a:p>
          <a:p>
            <a:pPr marL="0" indent="0" algn="just">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sr-Latn-RS" dirty="0" smtClean="0"/>
          </a:p>
          <a:p>
            <a:endParaRPr lang="en-US" dirty="0"/>
          </a:p>
          <a:p>
            <a:endParaRPr lang="sr-Latn-RS" dirty="0" smtClean="0"/>
          </a:p>
        </p:txBody>
      </p:sp>
      <p:pic>
        <p:nvPicPr>
          <p:cNvPr id="7173" name="Picture 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1818" y="3234978"/>
            <a:ext cx="1419225" cy="252095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7851" y="3245757"/>
            <a:ext cx="1417638" cy="2519363"/>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68"/>
          <p:cNvSpPr txBox="1"/>
          <p:nvPr/>
        </p:nvSpPr>
        <p:spPr>
          <a:xfrm>
            <a:off x="1942465" y="5871648"/>
            <a:ext cx="1619885"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sr-Latn-RS" sz="900" b="1" dirty="0">
                <a:solidFill>
                  <a:srgbClr val="4F81BD"/>
                </a:solidFill>
                <a:latin typeface="Calibri" panose="020F0502020204030204" pitchFamily="34" charset="0"/>
                <a:ea typeface="Calibri" panose="020F0502020204030204" pitchFamily="34" charset="0"/>
                <a:cs typeface="Times New Roman" panose="02020603050405020304" pitchFamily="18" charset="0"/>
              </a:rPr>
              <a:t>O</a:t>
            </a: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riginalna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endParaRPr lang="sr-Cyrl-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69"/>
          <p:cNvSpPr txBox="1"/>
          <p:nvPr/>
        </p:nvSpPr>
        <p:spPr>
          <a:xfrm>
            <a:off x="4387851" y="5790036"/>
            <a:ext cx="1619885" cy="2769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Histogram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nad originalnom slikom </a:t>
            </a:r>
            <a:endParaRPr lang="sr-Cyrl-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70"/>
          <p:cNvSpPr txBox="1"/>
          <p:nvPr/>
        </p:nvSpPr>
        <p:spPr>
          <a:xfrm>
            <a:off x="6961822" y="5828122"/>
            <a:ext cx="1619885"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Prikaz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informacija o histogramu  </a:t>
            </a:r>
            <a:endParaRPr lang="sr-Cyrl-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172" name="Picture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2465" y="3255328"/>
            <a:ext cx="1417637" cy="25193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7"/>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5" name="Rectangle 8"/>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7" name="Rectangle 12"/>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r>
            <a:br>
              <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sr-Latn-RS" altLang="sr-Latn-R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67254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sr-Latn-RS" sz="2400" b="1" dirty="0" smtClean="0"/>
              <a:t>Prikaz histograma u realnom vremenu</a:t>
            </a:r>
            <a:r>
              <a:rPr lang="en-US" b="1" dirty="0"/>
              <a:t/>
            </a:r>
            <a:br>
              <a:rPr lang="en-US" b="1" dirty="0"/>
            </a:br>
            <a:endParaRPr lang="en-US" dirty="0"/>
          </a:p>
        </p:txBody>
      </p:sp>
      <p:sp>
        <p:nvSpPr>
          <p:cNvPr id="4" name="Slide Number Placeholder 3"/>
          <p:cNvSpPr>
            <a:spLocks noGrp="1"/>
          </p:cNvSpPr>
          <p:nvPr>
            <p:ph type="sldNum" sz="quarter" idx="12"/>
          </p:nvPr>
        </p:nvSpPr>
        <p:spPr/>
        <p:txBody>
          <a:bodyPr/>
          <a:lstStyle/>
          <a:p>
            <a:fld id="{4CE482DC-2269-4F26-9D2A-7E44B1A4CD85}" type="slidenum">
              <a:rPr lang="en-US" smtClean="0"/>
              <a:t>52</a:t>
            </a:fld>
            <a:endParaRPr lang="en-US" dirty="0"/>
          </a:p>
        </p:txBody>
      </p:sp>
      <p:sp>
        <p:nvSpPr>
          <p:cNvPr id="6" name="Footer Placeholder 5"/>
          <p:cNvSpPr>
            <a:spLocks noGrp="1"/>
          </p:cNvSpPr>
          <p:nvPr>
            <p:ph type="ftr" sz="quarter" idx="11"/>
          </p:nvPr>
        </p:nvSpPr>
        <p:spPr/>
        <p:txBody>
          <a:bodyPr/>
          <a:lstStyle/>
          <a:p>
            <a:r>
              <a:rPr lang="en-US" smtClean="0"/>
              <a:t>Multimedijalni sistemi</a:t>
            </a:r>
            <a:endParaRPr lang="en-US" dirty="0"/>
          </a:p>
        </p:txBody>
      </p:sp>
      <p:sp>
        <p:nvSpPr>
          <p:cNvPr id="12" name="Content Placeholder 2"/>
          <p:cNvSpPr>
            <a:spLocks noGrp="1"/>
          </p:cNvSpPr>
          <p:nvPr>
            <p:ph idx="1"/>
          </p:nvPr>
        </p:nvSpPr>
        <p:spPr>
          <a:xfrm>
            <a:off x="1097280" y="1845734"/>
            <a:ext cx="10058400" cy="4031191"/>
          </a:xfrm>
        </p:spPr>
        <p:txBody>
          <a:bodyPr>
            <a:normAutofit/>
          </a:bodyPr>
          <a:lstStyle/>
          <a:p>
            <a:pPr marL="0" indent="0" algn="just">
              <a:buNone/>
            </a:pPr>
            <a:r>
              <a:rPr lang="sr-Latn-RS" dirty="0" smtClean="0"/>
              <a:t>Neophodna je pomoćna </a:t>
            </a:r>
            <a:r>
              <a:rPr lang="sr-Latn-RS" dirty="0"/>
              <a:t>klasa koja proširuje Android klasu SurfaceView i implemetira Android interfejs SurfaceHolder.Callback. Izvodjenje iz klase SurfaceView neophodno je iz razloga što se slika (a samim tim i izgled histograma za sva tri kanala) na ekranu menja jako brzo, jer korisnik može proizvoljnom brzinom pomerati telefon i u svakom trenutku treba prikazati ažurne informacije na ekranu, analogno snimanju video </a:t>
            </a:r>
            <a:r>
              <a:rPr lang="sr-Latn-RS" dirty="0" smtClean="0"/>
              <a:t>zapisa. Implementacija </a:t>
            </a:r>
            <a:r>
              <a:rPr lang="sr-Latn-RS" dirty="0"/>
              <a:t>interfejsa SurfaceHolder.Callback neophodna je da bismo mogli da primimo informacije o </a:t>
            </a:r>
            <a:r>
              <a:rPr lang="sr-Latn-RS" dirty="0" smtClean="0"/>
              <a:t>promeni slike </a:t>
            </a:r>
            <a:r>
              <a:rPr lang="sr-Latn-RS" dirty="0"/>
              <a:t>koja je u tom trenutku vidljiva preko kamere telefona. </a:t>
            </a:r>
            <a:endParaRPr lang="sr-Latn-RS" dirty="0" smtClean="0"/>
          </a:p>
          <a:p>
            <a:pPr marL="0" indent="0" algn="just">
              <a:buNone/>
            </a:pPr>
            <a:r>
              <a:rPr lang="sr-Latn-RS" dirty="0"/>
              <a:t>N</a:t>
            </a:r>
            <a:r>
              <a:rPr lang="sr-Latn-RS" dirty="0" smtClean="0"/>
              <a:t>iz </a:t>
            </a:r>
            <a:r>
              <a:rPr lang="sr-Latn-RS" dirty="0"/>
              <a:t>bajtova koji predstavljaju sadržaj </a:t>
            </a:r>
            <a:r>
              <a:rPr lang="sr-Latn-RS" dirty="0" smtClean="0"/>
              <a:t>slike koja </a:t>
            </a:r>
            <a:r>
              <a:rPr lang="sr-Latn-RS" dirty="0"/>
              <a:t>se prikazuje na </a:t>
            </a:r>
            <a:r>
              <a:rPr lang="sr-Latn-RS" dirty="0" smtClean="0"/>
              <a:t>ekranu, a primljena je od kamere je u </a:t>
            </a:r>
            <a:r>
              <a:rPr lang="sr-Latn-RS" dirty="0"/>
              <a:t>formatu koji je podrazumevano YUV420p format. Da bismo mogli iskoristiti već opisane metode za računanje histograma (koji računanje vrši na osnovu celobrojnih vrednosti piksela), niz bajtova u YUV420p formatu moramo konvertovati u niz celobrojnih vrednosti u ARGB formatu.</a:t>
            </a:r>
            <a:endParaRPr lang="sr-Latn-RS" dirty="0" smtClean="0"/>
          </a:p>
          <a:p>
            <a:pPr marL="0" indent="0" algn="just">
              <a:buNone/>
            </a:pP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sr-Latn-RS" dirty="0" smtClean="0"/>
          </a:p>
          <a:p>
            <a:endParaRPr lang="en-US" dirty="0"/>
          </a:p>
          <a:p>
            <a:endParaRPr lang="sr-Latn-RS" dirty="0" smtClean="0"/>
          </a:p>
        </p:txBody>
      </p:sp>
      <p:sp>
        <p:nvSpPr>
          <p:cNvPr id="3" name="Rectangle 7"/>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5" name="Rectangle 8"/>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7" name="Rectangle 12"/>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r>
            <a:br>
              <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sr-Latn-RS" altLang="sr-Latn-R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402289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sr-Latn-RS" sz="2400" b="1" dirty="0" smtClean="0"/>
              <a:t>Prikaz histograma u realnom vremenu</a:t>
            </a:r>
            <a:r>
              <a:rPr lang="en-US" b="1" dirty="0"/>
              <a:t/>
            </a:r>
            <a:br>
              <a:rPr lang="en-US" b="1" dirty="0"/>
            </a:br>
            <a:endParaRPr lang="en-US" dirty="0"/>
          </a:p>
        </p:txBody>
      </p:sp>
      <p:sp>
        <p:nvSpPr>
          <p:cNvPr id="4" name="Slide Number Placeholder 3"/>
          <p:cNvSpPr>
            <a:spLocks noGrp="1"/>
          </p:cNvSpPr>
          <p:nvPr>
            <p:ph type="sldNum" sz="quarter" idx="12"/>
          </p:nvPr>
        </p:nvSpPr>
        <p:spPr/>
        <p:txBody>
          <a:bodyPr/>
          <a:lstStyle/>
          <a:p>
            <a:fld id="{4CE482DC-2269-4F26-9D2A-7E44B1A4CD85}" type="slidenum">
              <a:rPr lang="en-US" smtClean="0"/>
              <a:t>53</a:t>
            </a:fld>
            <a:endParaRPr lang="en-US" dirty="0"/>
          </a:p>
        </p:txBody>
      </p:sp>
      <p:sp>
        <p:nvSpPr>
          <p:cNvPr id="6" name="Footer Placeholder 5"/>
          <p:cNvSpPr>
            <a:spLocks noGrp="1"/>
          </p:cNvSpPr>
          <p:nvPr>
            <p:ph type="ftr" sz="quarter" idx="11"/>
          </p:nvPr>
        </p:nvSpPr>
        <p:spPr/>
        <p:txBody>
          <a:bodyPr/>
          <a:lstStyle/>
          <a:p>
            <a:r>
              <a:rPr lang="en-US" smtClean="0"/>
              <a:t>Multimedijalni sistemi</a:t>
            </a:r>
            <a:endParaRPr lang="en-US" dirty="0"/>
          </a:p>
        </p:txBody>
      </p:sp>
      <p:sp>
        <p:nvSpPr>
          <p:cNvPr id="12" name="Content Placeholder 2"/>
          <p:cNvSpPr>
            <a:spLocks noGrp="1"/>
          </p:cNvSpPr>
          <p:nvPr>
            <p:ph idx="1"/>
          </p:nvPr>
        </p:nvSpPr>
        <p:spPr>
          <a:xfrm>
            <a:off x="1097280" y="1845734"/>
            <a:ext cx="10058400" cy="4031191"/>
          </a:xfrm>
        </p:spPr>
        <p:txBody>
          <a:bodyPr>
            <a:normAutofit fontScale="92500" lnSpcReduction="10000"/>
          </a:bodyPr>
          <a:lstStyle/>
          <a:p>
            <a:pPr marL="0" indent="0" algn="just">
              <a:buNone/>
            </a:pPr>
            <a:r>
              <a:rPr lang="sr-Latn-RS" dirty="0"/>
              <a:t>YUV je prostor boja koji se tipično koristi kao deo pipeline-a kolor slike. Ovaj format enkoduje sliku u boji ili video uzimajući u obzir ljudsku percepciju omogućavajući smanjenu propusnost za hrominentne komponente (chrominance) tipično na taj način omogućavajući da se greške u prenosu ili nus-efekti kompresije efikasnije maskiraju više ljudskom percepcijom nego klasičnim RGB predstavljanjem. YUV model definiše prostor boja koji se sastoji od jedne luma komponente (Y) i dve chroma komponente (UV). Luma predstavlja osvetljenost u slici, odnosno ahromatski deo slike, dok se chroma koristi da prenese informacije o boji slike, odvojene od pratećeg luma signala. YUV420p je ravan format što znači da su Y, U i V vrednosti grupisane zajedno umesto da su umetnute jedna pored druge. </a:t>
            </a:r>
            <a:endParaRPr lang="sr-Latn-RS" dirty="0" smtClean="0"/>
          </a:p>
          <a:p>
            <a:pPr marL="0" indent="0" algn="just">
              <a:buNone/>
            </a:pPr>
            <a:r>
              <a:rPr lang="sr-Latn-RS" dirty="0"/>
              <a:t>K</a:t>
            </a:r>
            <a:r>
              <a:rPr lang="sr-Latn-RS" dirty="0" smtClean="0"/>
              <a:t>od </a:t>
            </a:r>
            <a:r>
              <a:rPr lang="sr-Latn-RS" dirty="0"/>
              <a:t>YUV420p formata postoji onoliko Y vrednosti koliko ima piksela na slici. Ukoliko nam je size = width*height, gde su width i height širina i visina slike, respektivno, prvih size vrednosti u nizu predstavljaju Y vrednosti koje odgovaraju svakom pojedinačnom pikselu. Medjutim, postoji samo size/4 U i V vrednosti – U i V vrednosti odgovaraju svakom bloku 2x2 na slici, odnosno svaka U i V vrednost se odnosi na po 4 piksela. Nakon Y vrednosti, narednih size/4 vrednosti u nizu predstavljaju U vrednosti (po jedna U vrednost za svaki blok veličine 2x2) i poslednjih size/4 vrednosti u nizu predstavljaju V vrednosti (po jedna V vrednost za svaki blok veličine 2x2). </a:t>
            </a:r>
            <a:endParaRPr lang="en-US" dirty="0" smtClean="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sr-Latn-RS" dirty="0" smtClean="0"/>
          </a:p>
          <a:p>
            <a:endParaRPr lang="en-US" dirty="0"/>
          </a:p>
          <a:p>
            <a:endParaRPr lang="sr-Latn-RS" dirty="0" smtClean="0"/>
          </a:p>
        </p:txBody>
      </p:sp>
      <p:sp>
        <p:nvSpPr>
          <p:cNvPr id="3" name="Rectangle 7"/>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5" name="Rectangle 8"/>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7" name="Rectangle 12"/>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r>
            <a:br>
              <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sr-Latn-RS" altLang="sr-Latn-R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47764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sr-Latn-RS" sz="2400" b="1" dirty="0" smtClean="0"/>
              <a:t>Prikaz histograma u realnom vremenu</a:t>
            </a:r>
            <a:r>
              <a:rPr lang="en-US" b="1" dirty="0"/>
              <a:t/>
            </a:r>
            <a:br>
              <a:rPr lang="en-US" b="1" dirty="0"/>
            </a:br>
            <a:endParaRPr lang="en-US" dirty="0"/>
          </a:p>
        </p:txBody>
      </p:sp>
      <p:sp>
        <p:nvSpPr>
          <p:cNvPr id="4" name="Slide Number Placeholder 3"/>
          <p:cNvSpPr>
            <a:spLocks noGrp="1"/>
          </p:cNvSpPr>
          <p:nvPr>
            <p:ph type="sldNum" sz="quarter" idx="12"/>
          </p:nvPr>
        </p:nvSpPr>
        <p:spPr/>
        <p:txBody>
          <a:bodyPr/>
          <a:lstStyle/>
          <a:p>
            <a:fld id="{4CE482DC-2269-4F26-9D2A-7E44B1A4CD85}" type="slidenum">
              <a:rPr lang="en-US" smtClean="0"/>
              <a:t>54</a:t>
            </a:fld>
            <a:endParaRPr lang="en-US" dirty="0"/>
          </a:p>
        </p:txBody>
      </p:sp>
      <p:sp>
        <p:nvSpPr>
          <p:cNvPr id="6" name="Footer Placeholder 5"/>
          <p:cNvSpPr>
            <a:spLocks noGrp="1"/>
          </p:cNvSpPr>
          <p:nvPr>
            <p:ph type="ftr" sz="quarter" idx="11"/>
          </p:nvPr>
        </p:nvSpPr>
        <p:spPr/>
        <p:txBody>
          <a:bodyPr/>
          <a:lstStyle/>
          <a:p>
            <a:r>
              <a:rPr lang="en-US" smtClean="0"/>
              <a:t>Multimedijalni sistemi</a:t>
            </a:r>
            <a:endParaRPr lang="en-US" dirty="0"/>
          </a:p>
        </p:txBody>
      </p:sp>
      <p:sp>
        <p:nvSpPr>
          <p:cNvPr id="12" name="Content Placeholder 2"/>
          <p:cNvSpPr>
            <a:spLocks noGrp="1"/>
          </p:cNvSpPr>
          <p:nvPr>
            <p:ph idx="1"/>
          </p:nvPr>
        </p:nvSpPr>
        <p:spPr>
          <a:xfrm>
            <a:off x="1154083" y="1757023"/>
            <a:ext cx="10058400" cy="4031191"/>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sr-Latn-RS" sz="1700" dirty="0" smtClean="0"/>
          </a:p>
          <a:p>
            <a:pPr algn="just"/>
            <a:r>
              <a:rPr lang="sr-Latn-RS" sz="1700" dirty="0"/>
              <a:t>Kao što je prikazano na slici, Y, U i V komponente se smeštaju odvojeno u sekvencijalne blokove – Y vrednost se čuva za svaki piksel, dok se U i V vrednosti čuvaju za svaki kvadratni blok od 2x2 piksela. Odgovarajuće Y, U i V komponente su prikazane istom bojom na slici. Y blok u nizu bajtova koji se dobija od uredjaja (u našem slučaju sa kamere telefona) počinje od pozicije 0, U blok od pozicije size, a V blok od pozicije size + size/4. NV21 je standardni format za slike koji Android kamera koristi, koji u stvari predstavlja ravan YUV 4:2:0 format. </a:t>
            </a:r>
            <a:endParaRPr lang="en-US" sz="1700" dirty="0"/>
          </a:p>
          <a:p>
            <a:endParaRPr lang="sr-Latn-RS" dirty="0" smtClean="0"/>
          </a:p>
        </p:txBody>
      </p:sp>
      <p:sp>
        <p:nvSpPr>
          <p:cNvPr id="3" name="Rectangle 7"/>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5" name="Rectangle 8"/>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7" name="Rectangle 12"/>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r>
            <a:br>
              <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sr-Latn-RS" altLang="sr-Latn-RS" sz="1800" b="0" i="0" u="none" strike="noStrike" cap="none" normalizeH="0" baseline="0" smtClean="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1188720" y="14143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pic>
        <p:nvPicPr>
          <p:cNvPr id="8196" name="Picture 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720" y="1871563"/>
            <a:ext cx="5682343" cy="245870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6"/>
          <p:cNvSpPr>
            <a:spLocks noChangeArrowheads="1"/>
          </p:cNvSpPr>
          <p:nvPr/>
        </p:nvSpPr>
        <p:spPr bwMode="auto">
          <a:xfrm>
            <a:off x="1154083" y="4234516"/>
            <a:ext cx="2037737"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sr-Latn-RS" altLang="sr-Latn-RS" sz="900" b="1" i="0" u="none" strike="noStrike" cap="none" normalizeH="0" baseline="0" dirty="0" smtClean="0">
                <a:ln>
                  <a:noFill/>
                </a:ln>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4</a:t>
            </a:r>
            <a:r>
              <a:rPr kumimoji="0" lang="sr-Latn-RS" altLang="sr-Latn-RS" sz="900" b="1" i="0" u="none" strike="noStrike" cap="none" normalizeH="0" baseline="0" dirty="0" smtClean="0" bmk="">
                <a:ln>
                  <a:noFill/>
                </a:ln>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 Skladištenje komponenti u YUV420</a:t>
            </a:r>
            <a:r>
              <a:rPr kumimoji="0" lang="sr-Latn-RS" altLang="sr-Latn-RS" sz="900" b="1" i="0" u="none" strike="noStrike" cap="none" normalizeH="0" baseline="0" dirty="0" smtClean="0">
                <a:ln>
                  <a:noFill/>
                </a:ln>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sr-Latn-RS" altLang="sr-Latn-R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2806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sr-Latn-RS" sz="2400" b="1" dirty="0" smtClean="0"/>
              <a:t>Prikaz histograma u realnom vremenu</a:t>
            </a:r>
            <a:r>
              <a:rPr lang="en-US" b="1" dirty="0"/>
              <a:t/>
            </a:r>
            <a:br>
              <a:rPr lang="en-US" b="1" dirty="0"/>
            </a:br>
            <a:endParaRPr lang="en-US" dirty="0"/>
          </a:p>
        </p:txBody>
      </p:sp>
      <p:sp>
        <p:nvSpPr>
          <p:cNvPr id="4" name="Slide Number Placeholder 3"/>
          <p:cNvSpPr>
            <a:spLocks noGrp="1"/>
          </p:cNvSpPr>
          <p:nvPr>
            <p:ph type="sldNum" sz="quarter" idx="12"/>
          </p:nvPr>
        </p:nvSpPr>
        <p:spPr/>
        <p:txBody>
          <a:bodyPr/>
          <a:lstStyle/>
          <a:p>
            <a:fld id="{4CE482DC-2269-4F26-9D2A-7E44B1A4CD85}" type="slidenum">
              <a:rPr lang="en-US" smtClean="0"/>
              <a:t>55</a:t>
            </a:fld>
            <a:endParaRPr lang="en-US" dirty="0"/>
          </a:p>
        </p:txBody>
      </p:sp>
      <p:sp>
        <p:nvSpPr>
          <p:cNvPr id="6" name="Footer Placeholder 5"/>
          <p:cNvSpPr>
            <a:spLocks noGrp="1"/>
          </p:cNvSpPr>
          <p:nvPr>
            <p:ph type="ftr" sz="quarter" idx="11"/>
          </p:nvPr>
        </p:nvSpPr>
        <p:spPr/>
        <p:txBody>
          <a:bodyPr/>
          <a:lstStyle/>
          <a:p>
            <a:r>
              <a:rPr lang="en-US" smtClean="0"/>
              <a:t>Multimedijalni sistemi</a:t>
            </a:r>
            <a:endParaRPr lang="en-US" dirty="0"/>
          </a:p>
        </p:txBody>
      </p:sp>
      <p:sp>
        <p:nvSpPr>
          <p:cNvPr id="12" name="Content Placeholder 2"/>
          <p:cNvSpPr>
            <a:spLocks noGrp="1"/>
          </p:cNvSpPr>
          <p:nvPr>
            <p:ph idx="1"/>
          </p:nvPr>
        </p:nvSpPr>
        <p:spPr>
          <a:xfrm>
            <a:off x="1154083" y="1757023"/>
            <a:ext cx="10058400" cy="4031191"/>
          </a:xfrm>
        </p:spPr>
        <p:txBody>
          <a:bodyPr>
            <a:normAutofit/>
          </a:bodyPr>
          <a:lstStyle/>
          <a:p>
            <a:pPr marL="0" indent="0">
              <a:buNone/>
            </a:pPr>
            <a:endParaRPr lang="en-US" dirty="0"/>
          </a:p>
          <a:p>
            <a:pPr marL="0" indent="0">
              <a:buNone/>
            </a:pPr>
            <a:endParaRPr lang="en-US" dirty="0"/>
          </a:p>
          <a:p>
            <a:endParaRPr lang="sr-Latn-RS" dirty="0" smtClean="0"/>
          </a:p>
        </p:txBody>
      </p:sp>
      <p:sp>
        <p:nvSpPr>
          <p:cNvPr id="3" name="Rectangle 7"/>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5" name="Rectangle 8"/>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7" name="Rectangle 12"/>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r>
            <a:br>
              <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sr-Latn-RS" altLang="sr-Latn-RS" sz="1800" b="0" i="0" u="none" strike="noStrike" cap="none" normalizeH="0" baseline="0" smtClean="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1188720" y="14143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pic>
        <p:nvPicPr>
          <p:cNvPr id="11268" name="Picture 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1997" y="2194560"/>
            <a:ext cx="1417638" cy="2519362"/>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2339" y="2148908"/>
            <a:ext cx="1417638" cy="2519363"/>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76"/>
          <p:cNvSpPr txBox="1"/>
          <p:nvPr/>
        </p:nvSpPr>
        <p:spPr>
          <a:xfrm>
            <a:off x="3201997" y="4797332"/>
            <a:ext cx="1417955" cy="39052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4.5 Histogram u realnom vremenu 1 </a:t>
            </a:r>
            <a:endParaRPr lang="sr-Cyrl-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 Box 77"/>
          <p:cNvSpPr txBox="1"/>
          <p:nvPr/>
        </p:nvSpPr>
        <p:spPr>
          <a:xfrm>
            <a:off x="5789285" y="4797331"/>
            <a:ext cx="1417955" cy="39052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4.6 Histogram u realnom vremenu 2 </a:t>
            </a:r>
            <a:endParaRPr lang="sr-Cyrl-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5"/>
          <p:cNvSpPr>
            <a:spLocks noChangeArrowheads="1"/>
          </p:cNvSpPr>
          <p:nvPr/>
        </p:nvSpPr>
        <p:spPr bwMode="auto">
          <a:xfrm>
            <a:off x="2139166" y="10211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9" name="Rectangle 6"/>
          <p:cNvSpPr>
            <a:spLocks noChangeArrowheads="1"/>
          </p:cNvSpPr>
          <p:nvPr/>
        </p:nvSpPr>
        <p:spPr bwMode="auto">
          <a:xfrm>
            <a:off x="2139166" y="14783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13" name="Rectangle 9"/>
          <p:cNvSpPr>
            <a:spLocks noChangeArrowheads="1"/>
          </p:cNvSpPr>
          <p:nvPr/>
        </p:nvSpPr>
        <p:spPr bwMode="auto">
          <a:xfrm>
            <a:off x="2139166" y="14783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Tree>
    <p:extLst>
      <p:ext uri="{BB962C8B-B14F-4D97-AF65-F5344CB8AC3E}">
        <p14:creationId xmlns:p14="http://schemas.microsoft.com/office/powerpoint/2010/main" val="33274122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sr-Latn-RS" sz="2400" b="1" dirty="0" smtClean="0"/>
              <a:t>Pregled performansi filtera</a:t>
            </a:r>
            <a:r>
              <a:rPr lang="en-US" b="1" dirty="0"/>
              <a:t/>
            </a:r>
            <a:br>
              <a:rPr lang="en-US" b="1" dirty="0"/>
            </a:br>
            <a:endParaRPr lang="en-US" dirty="0"/>
          </a:p>
        </p:txBody>
      </p:sp>
      <p:sp>
        <p:nvSpPr>
          <p:cNvPr id="4" name="Slide Number Placeholder 3"/>
          <p:cNvSpPr>
            <a:spLocks noGrp="1"/>
          </p:cNvSpPr>
          <p:nvPr>
            <p:ph type="sldNum" sz="quarter" idx="12"/>
          </p:nvPr>
        </p:nvSpPr>
        <p:spPr/>
        <p:txBody>
          <a:bodyPr/>
          <a:lstStyle/>
          <a:p>
            <a:fld id="{4CE482DC-2269-4F26-9D2A-7E44B1A4CD85}" type="slidenum">
              <a:rPr lang="en-US" smtClean="0"/>
              <a:t>56</a:t>
            </a:fld>
            <a:endParaRPr lang="en-US" dirty="0"/>
          </a:p>
        </p:txBody>
      </p:sp>
      <p:sp>
        <p:nvSpPr>
          <p:cNvPr id="6" name="Footer Placeholder 5"/>
          <p:cNvSpPr>
            <a:spLocks noGrp="1"/>
          </p:cNvSpPr>
          <p:nvPr>
            <p:ph type="ftr" sz="quarter" idx="11"/>
          </p:nvPr>
        </p:nvSpPr>
        <p:spPr/>
        <p:txBody>
          <a:bodyPr/>
          <a:lstStyle/>
          <a:p>
            <a:r>
              <a:rPr lang="en-US" smtClean="0"/>
              <a:t>Multimedijalni sistemi</a:t>
            </a:r>
            <a:endParaRPr lang="en-US" dirty="0"/>
          </a:p>
        </p:txBody>
      </p:sp>
      <p:sp>
        <p:nvSpPr>
          <p:cNvPr id="12" name="Content Placeholder 2"/>
          <p:cNvSpPr>
            <a:spLocks noGrp="1"/>
          </p:cNvSpPr>
          <p:nvPr>
            <p:ph idx="1"/>
          </p:nvPr>
        </p:nvSpPr>
        <p:spPr>
          <a:xfrm>
            <a:off x="1154083" y="1757023"/>
            <a:ext cx="10058400" cy="4031191"/>
          </a:xfrm>
        </p:spPr>
        <p:txBody>
          <a:bodyPr>
            <a:normAutofit fontScale="92500" lnSpcReduction="20000"/>
          </a:bodyPr>
          <a:lstStyle/>
          <a:p>
            <a:pPr marL="0" indent="0" algn="just">
              <a:buNone/>
            </a:pPr>
            <a:r>
              <a:rPr lang="sr-Latn-RS" dirty="0"/>
              <a:t>P</a:t>
            </a:r>
            <a:r>
              <a:rPr lang="sr-Latn-RS" dirty="0" smtClean="0"/>
              <a:t>regled </a:t>
            </a:r>
            <a:r>
              <a:rPr lang="sr-Latn-RS" dirty="0"/>
              <a:t>performansi unarnih filtera, pregled performansi binarnih operacija i pregled performansi gausian blur filtera u zavisnosti od parametra unetog od strane korisnika</a:t>
            </a:r>
            <a:r>
              <a:rPr lang="sr-Latn-RS" dirty="0" smtClean="0"/>
              <a:t>. </a:t>
            </a:r>
            <a:r>
              <a:rPr lang="sr-Latn-RS" dirty="0"/>
              <a:t>Vremena izvršavanja odgovarajućih filtera prikazana su grafički, preko tzv. bar chart-a, a implementiran je i prikaz statističkih podataka o vremenima izvršavanja i poredjenjima performansi filtera. Sva testiranja vršena su na Android operativnom sistemu, konkretno na smartphone-ovima marke Samsung Galaxy S3 i Samsung Galaxy S4. </a:t>
            </a:r>
            <a:endParaRPr lang="sr-Latn-RS" dirty="0" smtClean="0"/>
          </a:p>
          <a:p>
            <a:pPr marL="0" indent="0" algn="just">
              <a:buNone/>
            </a:pPr>
            <a:r>
              <a:rPr lang="en-US" dirty="0"/>
              <a:t>Da bi se </a:t>
            </a:r>
            <a:r>
              <a:rPr lang="en-US" dirty="0" err="1"/>
              <a:t>vremena</a:t>
            </a:r>
            <a:r>
              <a:rPr lang="en-US" dirty="0"/>
              <a:t> </a:t>
            </a:r>
            <a:r>
              <a:rPr lang="en-US" dirty="0" err="1"/>
              <a:t>izvršavanja</a:t>
            </a:r>
            <a:r>
              <a:rPr lang="en-US" dirty="0"/>
              <a:t> </a:t>
            </a:r>
            <a:r>
              <a:rPr lang="en-US" dirty="0" err="1"/>
              <a:t>unarnih</a:t>
            </a:r>
            <a:r>
              <a:rPr lang="en-US" dirty="0"/>
              <a:t> </a:t>
            </a:r>
            <a:r>
              <a:rPr lang="en-US" dirty="0" err="1"/>
              <a:t>filtera</a:t>
            </a:r>
            <a:r>
              <a:rPr lang="en-US" dirty="0"/>
              <a:t> </a:t>
            </a:r>
            <a:r>
              <a:rPr lang="en-US" dirty="0" err="1"/>
              <a:t>verodostojno</a:t>
            </a:r>
            <a:r>
              <a:rPr lang="en-US" dirty="0"/>
              <a:t> </a:t>
            </a:r>
            <a:r>
              <a:rPr lang="en-US" dirty="0" err="1"/>
              <a:t>prikazala</a:t>
            </a:r>
            <a:r>
              <a:rPr lang="en-US" dirty="0"/>
              <a:t>, </a:t>
            </a:r>
            <a:r>
              <a:rPr lang="en-US" dirty="0" err="1"/>
              <a:t>odabrano</a:t>
            </a:r>
            <a:r>
              <a:rPr lang="en-US" dirty="0"/>
              <a:t> je da se </a:t>
            </a:r>
            <a:r>
              <a:rPr lang="en-US" dirty="0" err="1"/>
              <a:t>upis</a:t>
            </a:r>
            <a:r>
              <a:rPr lang="en-US" dirty="0"/>
              <a:t> </a:t>
            </a:r>
            <a:r>
              <a:rPr lang="en-US" dirty="0" err="1"/>
              <a:t>imena</a:t>
            </a:r>
            <a:r>
              <a:rPr lang="en-US" dirty="0"/>
              <a:t> </a:t>
            </a:r>
            <a:r>
              <a:rPr lang="en-US" dirty="0" err="1"/>
              <a:t>filtera</a:t>
            </a:r>
            <a:r>
              <a:rPr lang="en-US" dirty="0"/>
              <a:t> </a:t>
            </a:r>
            <a:r>
              <a:rPr lang="en-US" dirty="0" err="1"/>
              <a:t>i</a:t>
            </a:r>
            <a:r>
              <a:rPr lang="en-US" dirty="0"/>
              <a:t> </a:t>
            </a:r>
            <a:r>
              <a:rPr lang="en-US" dirty="0" err="1"/>
              <a:t>vreme</a:t>
            </a:r>
            <a:r>
              <a:rPr lang="en-US" dirty="0"/>
              <a:t> </a:t>
            </a:r>
            <a:r>
              <a:rPr lang="en-US" dirty="0" err="1"/>
              <a:t>njegovog</a:t>
            </a:r>
            <a:r>
              <a:rPr lang="en-US" dirty="0"/>
              <a:t> </a:t>
            </a:r>
            <a:r>
              <a:rPr lang="en-US" dirty="0" err="1"/>
              <a:t>izvršavanja</a:t>
            </a:r>
            <a:r>
              <a:rPr lang="en-US" dirty="0"/>
              <a:t> </a:t>
            </a:r>
            <a:r>
              <a:rPr lang="en-US" dirty="0" err="1"/>
              <a:t>čuva</a:t>
            </a:r>
            <a:r>
              <a:rPr lang="en-US" dirty="0"/>
              <a:t> u CSV (comma-separated values) </a:t>
            </a:r>
            <a:r>
              <a:rPr lang="en-US" dirty="0" err="1"/>
              <a:t>fajlu</a:t>
            </a:r>
            <a:r>
              <a:rPr lang="en-US" dirty="0"/>
              <a:t> </a:t>
            </a:r>
            <a:r>
              <a:rPr lang="en-US" dirty="0" err="1"/>
              <a:t>koji</a:t>
            </a:r>
            <a:r>
              <a:rPr lang="en-US" dirty="0"/>
              <a:t> je </a:t>
            </a:r>
            <a:r>
              <a:rPr lang="en-US" dirty="0" err="1"/>
              <a:t>uskladišten</a:t>
            </a:r>
            <a:r>
              <a:rPr lang="en-US" dirty="0"/>
              <a:t> u </a:t>
            </a:r>
            <a:r>
              <a:rPr lang="en-US" dirty="0" err="1"/>
              <a:t>memoriji</a:t>
            </a:r>
            <a:r>
              <a:rPr lang="en-US" dirty="0"/>
              <a:t> </a:t>
            </a:r>
            <a:r>
              <a:rPr lang="en-US" dirty="0" err="1"/>
              <a:t>telefona</a:t>
            </a:r>
            <a:r>
              <a:rPr lang="en-US" dirty="0"/>
              <a:t> </a:t>
            </a:r>
            <a:r>
              <a:rPr lang="en-US" dirty="0" err="1"/>
              <a:t>i</a:t>
            </a:r>
            <a:r>
              <a:rPr lang="en-US" dirty="0"/>
              <a:t> </a:t>
            </a:r>
            <a:r>
              <a:rPr lang="en-US" dirty="0" err="1"/>
              <a:t>koji</a:t>
            </a:r>
            <a:r>
              <a:rPr lang="en-US" dirty="0"/>
              <a:t> se </a:t>
            </a:r>
            <a:r>
              <a:rPr lang="en-US" dirty="0" err="1"/>
              <a:t>ažurira</a:t>
            </a:r>
            <a:r>
              <a:rPr lang="en-US" dirty="0"/>
              <a:t> </a:t>
            </a:r>
            <a:r>
              <a:rPr lang="en-US" dirty="0" err="1"/>
              <a:t>svaki</a:t>
            </a:r>
            <a:r>
              <a:rPr lang="en-US" dirty="0"/>
              <a:t> put </a:t>
            </a:r>
            <a:r>
              <a:rPr lang="en-US" dirty="0" err="1"/>
              <a:t>kada</a:t>
            </a:r>
            <a:r>
              <a:rPr lang="en-US" dirty="0"/>
              <a:t> se </a:t>
            </a:r>
            <a:r>
              <a:rPr lang="en-US" dirty="0" err="1"/>
              <a:t>zahteva</a:t>
            </a:r>
            <a:r>
              <a:rPr lang="en-US" dirty="0"/>
              <a:t> </a:t>
            </a:r>
            <a:r>
              <a:rPr lang="en-US" dirty="0" err="1"/>
              <a:t>izvršavanje</a:t>
            </a:r>
            <a:r>
              <a:rPr lang="en-US" dirty="0"/>
              <a:t> </a:t>
            </a:r>
            <a:r>
              <a:rPr lang="en-US" dirty="0" err="1"/>
              <a:t>nekog</a:t>
            </a:r>
            <a:r>
              <a:rPr lang="en-US" dirty="0"/>
              <a:t> od </a:t>
            </a:r>
            <a:r>
              <a:rPr lang="en-US" dirty="0" err="1"/>
              <a:t>filtera</a:t>
            </a:r>
            <a:r>
              <a:rPr lang="en-US" dirty="0"/>
              <a:t> </a:t>
            </a:r>
            <a:r>
              <a:rPr lang="en-US" dirty="0" err="1"/>
              <a:t>nad</a:t>
            </a:r>
            <a:r>
              <a:rPr lang="en-US" dirty="0"/>
              <a:t> </a:t>
            </a:r>
            <a:r>
              <a:rPr lang="en-US" dirty="0" err="1"/>
              <a:t>odabranom</a:t>
            </a:r>
            <a:r>
              <a:rPr lang="en-US" dirty="0"/>
              <a:t> </a:t>
            </a:r>
            <a:r>
              <a:rPr lang="en-US" dirty="0" err="1"/>
              <a:t>slikom</a:t>
            </a:r>
            <a:r>
              <a:rPr lang="en-US" dirty="0"/>
              <a:t>. </a:t>
            </a:r>
            <a:endParaRPr lang="sr-Latn-RS" dirty="0" smtClean="0"/>
          </a:p>
          <a:p>
            <a:pPr marL="0" indent="0" algn="just">
              <a:buNone/>
            </a:pPr>
            <a:r>
              <a:rPr lang="sr-Latn-RS" dirty="0" err="1"/>
              <a:t>P</a:t>
            </a:r>
            <a:r>
              <a:rPr lang="en-US" dirty="0" err="1" smtClean="0"/>
              <a:t>romena</a:t>
            </a:r>
            <a:r>
              <a:rPr lang="en-US" dirty="0" smtClean="0"/>
              <a:t> </a:t>
            </a:r>
            <a:r>
              <a:rPr lang="en-US" dirty="0" err="1"/>
              <a:t>ulaznog</a:t>
            </a:r>
            <a:r>
              <a:rPr lang="en-US" dirty="0"/>
              <a:t> </a:t>
            </a:r>
            <a:r>
              <a:rPr lang="en-US" dirty="0" err="1"/>
              <a:t>parametra</a:t>
            </a:r>
            <a:r>
              <a:rPr lang="en-US" dirty="0"/>
              <a:t> (</a:t>
            </a:r>
            <a:r>
              <a:rPr lang="en-US" dirty="0" err="1"/>
              <a:t>ili</a:t>
            </a:r>
            <a:r>
              <a:rPr lang="en-US" dirty="0"/>
              <a:t> </a:t>
            </a:r>
            <a:r>
              <a:rPr lang="en-US" dirty="0" err="1"/>
              <a:t>ulaznih</a:t>
            </a:r>
            <a:r>
              <a:rPr lang="en-US" dirty="0"/>
              <a:t> </a:t>
            </a:r>
            <a:r>
              <a:rPr lang="en-US" dirty="0" err="1"/>
              <a:t>parametara</a:t>
            </a:r>
            <a:r>
              <a:rPr lang="en-US" dirty="0"/>
              <a:t>) ne </a:t>
            </a:r>
            <a:r>
              <a:rPr lang="en-US" dirty="0" err="1"/>
              <a:t>utiče</a:t>
            </a:r>
            <a:r>
              <a:rPr lang="en-US" dirty="0"/>
              <a:t> </a:t>
            </a:r>
            <a:r>
              <a:rPr lang="en-US" dirty="0" err="1"/>
              <a:t>na</a:t>
            </a:r>
            <a:r>
              <a:rPr lang="en-US" dirty="0"/>
              <a:t> </a:t>
            </a:r>
            <a:r>
              <a:rPr lang="en-US" dirty="0" err="1"/>
              <a:t>vreme</a:t>
            </a:r>
            <a:r>
              <a:rPr lang="en-US" dirty="0"/>
              <a:t> </a:t>
            </a:r>
            <a:r>
              <a:rPr lang="en-US" dirty="0" err="1"/>
              <a:t>izvršavanja</a:t>
            </a:r>
            <a:r>
              <a:rPr lang="en-US" dirty="0"/>
              <a:t> </a:t>
            </a:r>
            <a:r>
              <a:rPr lang="en-US" dirty="0" err="1"/>
              <a:t>kod</a:t>
            </a:r>
            <a:r>
              <a:rPr lang="en-US" dirty="0"/>
              <a:t> </a:t>
            </a:r>
            <a:r>
              <a:rPr lang="en-US" dirty="0" err="1"/>
              <a:t>osnovnih</a:t>
            </a:r>
            <a:r>
              <a:rPr lang="en-US" dirty="0"/>
              <a:t> </a:t>
            </a:r>
            <a:r>
              <a:rPr lang="en-US" dirty="0" err="1"/>
              <a:t>unarnih</a:t>
            </a:r>
            <a:r>
              <a:rPr lang="en-US" dirty="0"/>
              <a:t> </a:t>
            </a:r>
            <a:r>
              <a:rPr lang="en-US" dirty="0" err="1"/>
              <a:t>filtera</a:t>
            </a:r>
            <a:r>
              <a:rPr lang="en-US" dirty="0"/>
              <a:t>, pa </a:t>
            </a:r>
            <a:r>
              <a:rPr lang="en-US" dirty="0" err="1"/>
              <a:t>implementacija</a:t>
            </a:r>
            <a:r>
              <a:rPr lang="en-US" dirty="0"/>
              <a:t> </a:t>
            </a:r>
            <a:r>
              <a:rPr lang="en-US" dirty="0" err="1"/>
              <a:t>grafika</a:t>
            </a:r>
            <a:r>
              <a:rPr lang="en-US" dirty="0"/>
              <a:t> </a:t>
            </a:r>
            <a:r>
              <a:rPr lang="en-US" dirty="0" err="1"/>
              <a:t>zavisnosti</a:t>
            </a:r>
            <a:r>
              <a:rPr lang="en-US" dirty="0"/>
              <a:t> </a:t>
            </a:r>
            <a:r>
              <a:rPr lang="en-US" dirty="0" err="1"/>
              <a:t>vremena</a:t>
            </a:r>
            <a:r>
              <a:rPr lang="en-US" dirty="0"/>
              <a:t> </a:t>
            </a:r>
            <a:r>
              <a:rPr lang="en-US" dirty="0" err="1"/>
              <a:t>izvršavanja</a:t>
            </a:r>
            <a:r>
              <a:rPr lang="en-US" dirty="0"/>
              <a:t> od </a:t>
            </a:r>
            <a:r>
              <a:rPr lang="en-US" dirty="0" err="1"/>
              <a:t>vrednosti</a:t>
            </a:r>
            <a:r>
              <a:rPr lang="en-US" dirty="0"/>
              <a:t> </a:t>
            </a:r>
            <a:r>
              <a:rPr lang="en-US" dirty="0" err="1"/>
              <a:t>ulaznog</a:t>
            </a:r>
            <a:r>
              <a:rPr lang="en-US" dirty="0"/>
              <a:t> </a:t>
            </a:r>
            <a:r>
              <a:rPr lang="en-US" dirty="0" err="1"/>
              <a:t>parametra</a:t>
            </a:r>
            <a:r>
              <a:rPr lang="en-US" dirty="0"/>
              <a:t> </a:t>
            </a:r>
            <a:r>
              <a:rPr lang="en-US" dirty="0" err="1"/>
              <a:t>nije</a:t>
            </a:r>
            <a:r>
              <a:rPr lang="en-US" dirty="0"/>
              <a:t> </a:t>
            </a:r>
            <a:r>
              <a:rPr lang="en-US" dirty="0" err="1"/>
              <a:t>bila</a:t>
            </a:r>
            <a:r>
              <a:rPr lang="en-US" dirty="0"/>
              <a:t> od </a:t>
            </a:r>
            <a:r>
              <a:rPr lang="en-US" dirty="0" err="1"/>
              <a:t>interesa</a:t>
            </a:r>
            <a:r>
              <a:rPr lang="en-US" dirty="0"/>
              <a:t> u </a:t>
            </a:r>
            <a:r>
              <a:rPr lang="en-US" dirty="0" err="1"/>
              <a:t>aplikaciji</a:t>
            </a:r>
            <a:r>
              <a:rPr lang="en-US" dirty="0"/>
              <a:t>. </a:t>
            </a:r>
            <a:r>
              <a:rPr lang="en-US" dirty="0" err="1"/>
              <a:t>Za</a:t>
            </a:r>
            <a:r>
              <a:rPr lang="en-US" dirty="0"/>
              <a:t> </a:t>
            </a:r>
            <a:r>
              <a:rPr lang="en-US" dirty="0" err="1"/>
              <a:t>razliku</a:t>
            </a:r>
            <a:r>
              <a:rPr lang="en-US" dirty="0"/>
              <a:t> od </a:t>
            </a:r>
            <a:r>
              <a:rPr lang="en-US" dirty="0" err="1"/>
              <a:t>pomenutih</a:t>
            </a:r>
            <a:r>
              <a:rPr lang="en-US" dirty="0"/>
              <a:t> </a:t>
            </a:r>
            <a:r>
              <a:rPr lang="en-US" dirty="0" err="1"/>
              <a:t>filtera</a:t>
            </a:r>
            <a:r>
              <a:rPr lang="en-US" dirty="0"/>
              <a:t>, </a:t>
            </a:r>
            <a:r>
              <a:rPr lang="en-US" dirty="0" err="1"/>
              <a:t>vreme</a:t>
            </a:r>
            <a:r>
              <a:rPr lang="en-US" dirty="0"/>
              <a:t> </a:t>
            </a:r>
            <a:r>
              <a:rPr lang="en-US" dirty="0" err="1"/>
              <a:t>izvršavanja</a:t>
            </a:r>
            <a:r>
              <a:rPr lang="en-US" dirty="0"/>
              <a:t> </a:t>
            </a:r>
            <a:r>
              <a:rPr lang="en-US" dirty="0" err="1"/>
              <a:t>gausian</a:t>
            </a:r>
            <a:r>
              <a:rPr lang="en-US" dirty="0"/>
              <a:t> blur </a:t>
            </a:r>
            <a:r>
              <a:rPr lang="en-US" dirty="0" err="1"/>
              <a:t>filtera</a:t>
            </a:r>
            <a:r>
              <a:rPr lang="en-US" dirty="0"/>
              <a:t> u </a:t>
            </a:r>
            <a:r>
              <a:rPr lang="en-US" dirty="0" err="1"/>
              <a:t>najvećoj</a:t>
            </a:r>
            <a:r>
              <a:rPr lang="en-US" dirty="0"/>
              <a:t> </a:t>
            </a:r>
            <a:r>
              <a:rPr lang="en-US" dirty="0" err="1"/>
              <a:t>meri</a:t>
            </a:r>
            <a:r>
              <a:rPr lang="en-US" dirty="0"/>
              <a:t> </a:t>
            </a:r>
            <a:r>
              <a:rPr lang="en-US" dirty="0" err="1"/>
              <a:t>zavisi</a:t>
            </a:r>
            <a:r>
              <a:rPr lang="en-US" dirty="0"/>
              <a:t> od </a:t>
            </a:r>
            <a:r>
              <a:rPr lang="en-US" dirty="0" err="1"/>
              <a:t>vrednosti</a:t>
            </a:r>
            <a:r>
              <a:rPr lang="en-US" dirty="0"/>
              <a:t> </a:t>
            </a:r>
            <a:r>
              <a:rPr lang="en-US" dirty="0" err="1"/>
              <a:t>ulaznog</a:t>
            </a:r>
            <a:r>
              <a:rPr lang="en-US" dirty="0"/>
              <a:t> </a:t>
            </a:r>
            <a:r>
              <a:rPr lang="en-US" dirty="0" err="1"/>
              <a:t>parametra</a:t>
            </a:r>
            <a:r>
              <a:rPr lang="en-US" dirty="0"/>
              <a:t> sigma, </a:t>
            </a:r>
            <a:r>
              <a:rPr lang="en-US" dirty="0" err="1"/>
              <a:t>jer</a:t>
            </a:r>
            <a:r>
              <a:rPr lang="en-US" dirty="0"/>
              <a:t> se </a:t>
            </a:r>
            <a:r>
              <a:rPr lang="en-US" dirty="0" err="1"/>
              <a:t>radi</a:t>
            </a:r>
            <a:r>
              <a:rPr lang="en-US" dirty="0"/>
              <a:t> o </a:t>
            </a:r>
            <a:r>
              <a:rPr lang="en-US" dirty="0" err="1"/>
              <a:t>konvolucionom</a:t>
            </a:r>
            <a:r>
              <a:rPr lang="en-US" dirty="0"/>
              <a:t> </a:t>
            </a:r>
            <a:r>
              <a:rPr lang="en-US" dirty="0" err="1"/>
              <a:t>filteru</a:t>
            </a:r>
            <a:r>
              <a:rPr lang="en-US" dirty="0"/>
              <a:t>, </a:t>
            </a:r>
            <a:r>
              <a:rPr lang="en-US" dirty="0" err="1"/>
              <a:t>koji</a:t>
            </a:r>
            <a:r>
              <a:rPr lang="en-US" dirty="0"/>
              <a:t> </a:t>
            </a:r>
            <a:r>
              <a:rPr lang="en-US" dirty="0" err="1"/>
              <a:t>koristi</a:t>
            </a:r>
            <a:r>
              <a:rPr lang="en-US" dirty="0"/>
              <a:t> </a:t>
            </a:r>
            <a:r>
              <a:rPr lang="en-US" dirty="0" err="1"/>
              <a:t>konvolucionu</a:t>
            </a:r>
            <a:r>
              <a:rPr lang="en-US" dirty="0"/>
              <a:t> </a:t>
            </a:r>
            <a:r>
              <a:rPr lang="en-US" dirty="0" err="1"/>
              <a:t>matricu</a:t>
            </a:r>
            <a:r>
              <a:rPr lang="en-US" dirty="0"/>
              <a:t> </a:t>
            </a:r>
            <a:r>
              <a:rPr lang="en-US" dirty="0" err="1"/>
              <a:t>za</a:t>
            </a:r>
            <a:r>
              <a:rPr lang="en-US" dirty="0"/>
              <a:t> </a:t>
            </a:r>
            <a:r>
              <a:rPr lang="en-US" dirty="0" err="1"/>
              <a:t>izračunavanje</a:t>
            </a:r>
            <a:r>
              <a:rPr lang="en-US" dirty="0"/>
              <a:t>, a </a:t>
            </a:r>
            <a:r>
              <a:rPr lang="en-US" dirty="0" err="1"/>
              <a:t>dimenzija</a:t>
            </a:r>
            <a:r>
              <a:rPr lang="en-US" dirty="0"/>
              <a:t> </a:t>
            </a:r>
            <a:r>
              <a:rPr lang="en-US" dirty="0" err="1"/>
              <a:t>te</a:t>
            </a:r>
            <a:r>
              <a:rPr lang="en-US" dirty="0"/>
              <a:t> </a:t>
            </a:r>
            <a:r>
              <a:rPr lang="en-US" dirty="0" err="1"/>
              <a:t>matrice</a:t>
            </a:r>
            <a:r>
              <a:rPr lang="en-US" dirty="0"/>
              <a:t> </a:t>
            </a:r>
            <a:r>
              <a:rPr lang="en-US" dirty="0" err="1"/>
              <a:t>zavisi</a:t>
            </a:r>
            <a:r>
              <a:rPr lang="en-US" dirty="0"/>
              <a:t> od sigma </a:t>
            </a:r>
            <a:r>
              <a:rPr lang="en-US" dirty="0" err="1"/>
              <a:t>ulaznog</a:t>
            </a:r>
            <a:r>
              <a:rPr lang="en-US" dirty="0"/>
              <a:t> </a:t>
            </a:r>
            <a:r>
              <a:rPr lang="en-US" dirty="0" err="1"/>
              <a:t>parametra</a:t>
            </a:r>
            <a:r>
              <a:rPr lang="en-US" dirty="0"/>
              <a:t>. </a:t>
            </a:r>
            <a:endParaRPr lang="en-US" dirty="0"/>
          </a:p>
          <a:p>
            <a:pPr marL="0" indent="0">
              <a:buNone/>
            </a:pPr>
            <a:endParaRPr lang="en-US" dirty="0"/>
          </a:p>
          <a:p>
            <a:endParaRPr lang="sr-Latn-RS" dirty="0" smtClean="0"/>
          </a:p>
        </p:txBody>
      </p:sp>
      <p:sp>
        <p:nvSpPr>
          <p:cNvPr id="3" name="Rectangle 7"/>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5" name="Rectangle 8"/>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7" name="Rectangle 12"/>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r>
            <a:br>
              <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sr-Latn-RS" altLang="sr-Latn-RS" sz="1800" b="0" i="0" u="none" strike="noStrike" cap="none" normalizeH="0" baseline="0" smtClean="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1188720" y="14143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8" name="Rectangle 5"/>
          <p:cNvSpPr>
            <a:spLocks noChangeArrowheads="1"/>
          </p:cNvSpPr>
          <p:nvPr/>
        </p:nvSpPr>
        <p:spPr bwMode="auto">
          <a:xfrm>
            <a:off x="2139166" y="10211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9" name="Rectangle 6"/>
          <p:cNvSpPr>
            <a:spLocks noChangeArrowheads="1"/>
          </p:cNvSpPr>
          <p:nvPr/>
        </p:nvSpPr>
        <p:spPr bwMode="auto">
          <a:xfrm>
            <a:off x="2139166" y="14783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13" name="Rectangle 9"/>
          <p:cNvSpPr>
            <a:spLocks noChangeArrowheads="1"/>
          </p:cNvSpPr>
          <p:nvPr/>
        </p:nvSpPr>
        <p:spPr bwMode="auto">
          <a:xfrm>
            <a:off x="2139166" y="14783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17" name="Content Placeholder 2"/>
          <p:cNvSpPr txBox="1">
            <a:spLocks/>
          </p:cNvSpPr>
          <p:nvPr/>
        </p:nvSpPr>
        <p:spPr>
          <a:xfrm>
            <a:off x="1306483" y="1909423"/>
            <a:ext cx="10058400" cy="403119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endParaRPr lang="en-US" dirty="0" smtClean="0"/>
          </a:p>
        </p:txBody>
      </p:sp>
    </p:spTree>
    <p:extLst>
      <p:ext uri="{BB962C8B-B14F-4D97-AF65-F5344CB8AC3E}">
        <p14:creationId xmlns:p14="http://schemas.microsoft.com/office/powerpoint/2010/main" val="9409932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sr-Latn-RS" sz="2400" b="1" dirty="0" smtClean="0"/>
              <a:t>Pregled performansi unarnih filtera</a:t>
            </a:r>
            <a:r>
              <a:rPr lang="en-US" b="1" dirty="0"/>
              <a:t/>
            </a:r>
            <a:br>
              <a:rPr lang="en-US" b="1" dirty="0"/>
            </a:br>
            <a:endParaRPr lang="en-US" dirty="0"/>
          </a:p>
        </p:txBody>
      </p:sp>
      <p:sp>
        <p:nvSpPr>
          <p:cNvPr id="4" name="Slide Number Placeholder 3"/>
          <p:cNvSpPr>
            <a:spLocks noGrp="1"/>
          </p:cNvSpPr>
          <p:nvPr>
            <p:ph type="sldNum" sz="quarter" idx="12"/>
          </p:nvPr>
        </p:nvSpPr>
        <p:spPr/>
        <p:txBody>
          <a:bodyPr/>
          <a:lstStyle/>
          <a:p>
            <a:fld id="{4CE482DC-2269-4F26-9D2A-7E44B1A4CD85}" type="slidenum">
              <a:rPr lang="en-US" smtClean="0"/>
              <a:t>57</a:t>
            </a:fld>
            <a:endParaRPr lang="en-US" dirty="0"/>
          </a:p>
        </p:txBody>
      </p:sp>
      <p:sp>
        <p:nvSpPr>
          <p:cNvPr id="6" name="Footer Placeholder 5"/>
          <p:cNvSpPr>
            <a:spLocks noGrp="1"/>
          </p:cNvSpPr>
          <p:nvPr>
            <p:ph type="ftr" sz="quarter" idx="11"/>
          </p:nvPr>
        </p:nvSpPr>
        <p:spPr/>
        <p:txBody>
          <a:bodyPr/>
          <a:lstStyle/>
          <a:p>
            <a:r>
              <a:rPr lang="en-US" smtClean="0"/>
              <a:t>Multimedijalni sistemi</a:t>
            </a:r>
            <a:endParaRPr lang="en-US" dirty="0"/>
          </a:p>
        </p:txBody>
      </p:sp>
      <p:sp>
        <p:nvSpPr>
          <p:cNvPr id="12" name="Content Placeholder 2"/>
          <p:cNvSpPr>
            <a:spLocks noGrp="1"/>
          </p:cNvSpPr>
          <p:nvPr>
            <p:ph idx="1"/>
          </p:nvPr>
        </p:nvSpPr>
        <p:spPr>
          <a:xfrm>
            <a:off x="1154083" y="1757023"/>
            <a:ext cx="10058400" cy="4031191"/>
          </a:xfrm>
        </p:spPr>
        <p:txBody>
          <a:bodyPr>
            <a:normAutofit/>
          </a:bodyPr>
          <a:lstStyle/>
          <a:p>
            <a:pPr marL="0" indent="0">
              <a:buNone/>
            </a:pPr>
            <a:endParaRPr lang="en-US" dirty="0"/>
          </a:p>
          <a:p>
            <a:endParaRPr lang="sr-Latn-RS" dirty="0" smtClean="0"/>
          </a:p>
          <a:p>
            <a:endParaRPr lang="sr-Latn-RS" dirty="0" smtClean="0"/>
          </a:p>
        </p:txBody>
      </p:sp>
      <p:sp>
        <p:nvSpPr>
          <p:cNvPr id="3" name="Rectangle 7"/>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5" name="Rectangle 8"/>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7" name="Rectangle 12"/>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r>
            <a:br>
              <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sr-Latn-RS" altLang="sr-Latn-RS" sz="1800" b="0" i="0" u="none" strike="noStrike" cap="none" normalizeH="0" baseline="0" smtClean="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1188720" y="14143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8" name="Rectangle 5"/>
          <p:cNvSpPr>
            <a:spLocks noChangeArrowheads="1"/>
          </p:cNvSpPr>
          <p:nvPr/>
        </p:nvSpPr>
        <p:spPr bwMode="auto">
          <a:xfrm>
            <a:off x="2139166" y="10211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9" name="Rectangle 6"/>
          <p:cNvSpPr>
            <a:spLocks noChangeArrowheads="1"/>
          </p:cNvSpPr>
          <p:nvPr/>
        </p:nvSpPr>
        <p:spPr bwMode="auto">
          <a:xfrm>
            <a:off x="2139166" y="14783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13" name="Rectangle 9"/>
          <p:cNvSpPr>
            <a:spLocks noChangeArrowheads="1"/>
          </p:cNvSpPr>
          <p:nvPr/>
        </p:nvSpPr>
        <p:spPr bwMode="auto">
          <a:xfrm>
            <a:off x="2139166" y="14783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17" name="Content Placeholder 2"/>
          <p:cNvSpPr txBox="1">
            <a:spLocks/>
          </p:cNvSpPr>
          <p:nvPr/>
        </p:nvSpPr>
        <p:spPr>
          <a:xfrm>
            <a:off x="1306483" y="1909423"/>
            <a:ext cx="10058400" cy="403119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endParaRPr lang="en-US" dirty="0" smtClean="0"/>
          </a:p>
        </p:txBody>
      </p:sp>
      <p:sp>
        <p:nvSpPr>
          <p:cNvPr id="11"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sr-Latn-RS" sz="12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slici 5.1.</a:t>
            </a:r>
            <a:endParaRPr kumimoji="0" lang="sr-Cyrl-RS" altLang="sr-Latn-RS" sz="12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r-Cyrl-RS" altLang="sr-Latn-RS" sz="1800" b="0" i="0" u="none" strike="noStrike" cap="none" normalizeH="0" baseline="0" smtClean="0">
              <a:ln>
                <a:noFill/>
              </a:ln>
              <a:solidFill>
                <a:schemeClr val="tx1"/>
              </a:solidFill>
              <a:effectLst/>
              <a:latin typeface="Arial" panose="020B0604020202020204" pitchFamily="34" charset="0"/>
            </a:endParaRPr>
          </a:p>
        </p:txBody>
      </p:sp>
      <p:sp>
        <p:nvSpPr>
          <p:cNvPr id="15" name="Rectangle 5"/>
          <p:cNvSpPr>
            <a:spLocks noChangeArrowheads="1"/>
          </p:cNvSpPr>
          <p:nvPr/>
        </p:nvSpPr>
        <p:spPr bwMode="auto">
          <a:xfrm>
            <a:off x="1223357" y="15758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pic>
        <p:nvPicPr>
          <p:cNvPr id="12292" name="Picture 7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357" y="2033012"/>
            <a:ext cx="2462828" cy="316820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6"/>
          <p:cNvSpPr>
            <a:spLocks noChangeArrowheads="1"/>
          </p:cNvSpPr>
          <p:nvPr/>
        </p:nvSpPr>
        <p:spPr bwMode="auto">
          <a:xfrm>
            <a:off x="1154083" y="5209386"/>
            <a:ext cx="1847389"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200275" algn="l"/>
                <a:tab pos="2971800" algn="ctr"/>
              </a:tabLst>
              <a:defRPr>
                <a:solidFill>
                  <a:schemeClr val="tx1"/>
                </a:solidFill>
                <a:latin typeface="Arial" panose="020B0604020202020204" pitchFamily="34" charset="0"/>
              </a:defRPr>
            </a:lvl1pPr>
            <a:lvl2pPr eaLnBrk="0" fontAlgn="base" hangingPunct="0">
              <a:spcBef>
                <a:spcPct val="0"/>
              </a:spcBef>
              <a:spcAft>
                <a:spcPct val="0"/>
              </a:spcAft>
              <a:tabLst>
                <a:tab pos="2200275" algn="l"/>
                <a:tab pos="2971800" algn="ctr"/>
              </a:tabLst>
              <a:defRPr>
                <a:solidFill>
                  <a:schemeClr val="tx1"/>
                </a:solidFill>
                <a:latin typeface="Arial" panose="020B0604020202020204" pitchFamily="34" charset="0"/>
              </a:defRPr>
            </a:lvl2pPr>
            <a:lvl3pPr eaLnBrk="0" fontAlgn="base" hangingPunct="0">
              <a:spcBef>
                <a:spcPct val="0"/>
              </a:spcBef>
              <a:spcAft>
                <a:spcPct val="0"/>
              </a:spcAft>
              <a:tabLst>
                <a:tab pos="2200275" algn="l"/>
                <a:tab pos="2971800" algn="ctr"/>
              </a:tabLst>
              <a:defRPr>
                <a:solidFill>
                  <a:schemeClr val="tx1"/>
                </a:solidFill>
                <a:latin typeface="Arial" panose="020B0604020202020204" pitchFamily="34" charset="0"/>
              </a:defRPr>
            </a:lvl3pPr>
            <a:lvl4pPr eaLnBrk="0" fontAlgn="base" hangingPunct="0">
              <a:spcBef>
                <a:spcPct val="0"/>
              </a:spcBef>
              <a:spcAft>
                <a:spcPct val="0"/>
              </a:spcAft>
              <a:tabLst>
                <a:tab pos="2200275" algn="l"/>
                <a:tab pos="2971800" algn="ctr"/>
              </a:tabLst>
              <a:defRPr>
                <a:solidFill>
                  <a:schemeClr val="tx1"/>
                </a:solidFill>
                <a:latin typeface="Arial" panose="020B0604020202020204" pitchFamily="34" charset="0"/>
              </a:defRPr>
            </a:lvl4pPr>
            <a:lvl5pPr eaLnBrk="0" fontAlgn="base" hangingPunct="0">
              <a:spcBef>
                <a:spcPct val="0"/>
              </a:spcBef>
              <a:spcAft>
                <a:spcPct val="0"/>
              </a:spcAft>
              <a:tabLst>
                <a:tab pos="2200275" algn="l"/>
                <a:tab pos="2971800" algn="ctr"/>
              </a:tabLst>
              <a:defRPr>
                <a:solidFill>
                  <a:schemeClr val="tx1"/>
                </a:solidFill>
                <a:latin typeface="Arial" panose="020B0604020202020204" pitchFamily="34" charset="0"/>
              </a:defRPr>
            </a:lvl5pPr>
            <a:lvl6pPr eaLnBrk="0" fontAlgn="base" hangingPunct="0">
              <a:spcBef>
                <a:spcPct val="0"/>
              </a:spcBef>
              <a:spcAft>
                <a:spcPct val="0"/>
              </a:spcAft>
              <a:tabLst>
                <a:tab pos="2200275" algn="l"/>
                <a:tab pos="2971800" algn="ctr"/>
              </a:tabLst>
              <a:defRPr>
                <a:solidFill>
                  <a:schemeClr val="tx1"/>
                </a:solidFill>
                <a:latin typeface="Arial" panose="020B0604020202020204" pitchFamily="34" charset="0"/>
              </a:defRPr>
            </a:lvl6pPr>
            <a:lvl7pPr eaLnBrk="0" fontAlgn="base" hangingPunct="0">
              <a:spcBef>
                <a:spcPct val="0"/>
              </a:spcBef>
              <a:spcAft>
                <a:spcPct val="0"/>
              </a:spcAft>
              <a:tabLst>
                <a:tab pos="2200275" algn="l"/>
                <a:tab pos="2971800" algn="ctr"/>
              </a:tabLst>
              <a:defRPr>
                <a:solidFill>
                  <a:schemeClr val="tx1"/>
                </a:solidFill>
                <a:latin typeface="Arial" panose="020B0604020202020204" pitchFamily="34" charset="0"/>
              </a:defRPr>
            </a:lvl7pPr>
            <a:lvl8pPr eaLnBrk="0" fontAlgn="base" hangingPunct="0">
              <a:spcBef>
                <a:spcPct val="0"/>
              </a:spcBef>
              <a:spcAft>
                <a:spcPct val="0"/>
              </a:spcAft>
              <a:tabLst>
                <a:tab pos="2200275" algn="l"/>
                <a:tab pos="2971800" algn="ctr"/>
              </a:tabLst>
              <a:defRPr>
                <a:solidFill>
                  <a:schemeClr val="tx1"/>
                </a:solidFill>
                <a:latin typeface="Arial" panose="020B0604020202020204" pitchFamily="34" charset="0"/>
              </a:defRPr>
            </a:lvl8pPr>
            <a:lvl9pPr eaLnBrk="0" fontAlgn="base" hangingPunct="0">
              <a:spcBef>
                <a:spcPct val="0"/>
              </a:spcBef>
              <a:spcAft>
                <a:spcPct val="0"/>
              </a:spcAft>
              <a:tabLst>
                <a:tab pos="2200275" algn="l"/>
                <a:tab pos="2971800" algn="ct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200275" algn="l"/>
                <a:tab pos="2971800" algn="ctr"/>
              </a:tabLst>
            </a:pPr>
            <a:r>
              <a:rPr kumimoji="0" lang="sr-Latn-RS" altLang="sr-Latn-RS" sz="900" b="1" i="0" u="none" strike="noStrike" cap="none" normalizeH="0" baseline="0" dirty="0" smtClean="0" bmk="">
                <a:ln>
                  <a:noFill/>
                </a:ln>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Sadržaj CSV fajla 1</a:t>
            </a:r>
            <a:endParaRPr kumimoji="0" lang="sr-Latn-RS" altLang="sr-Latn-RS" sz="1800" b="0" i="0" u="none" strike="noStrike" cap="none" normalizeH="0" baseline="0" dirty="0" smtClean="0">
              <a:ln>
                <a:noFill/>
              </a:ln>
              <a:solidFill>
                <a:schemeClr val="tx1"/>
              </a:solidFill>
              <a:effectLst/>
              <a:latin typeface="Arial" panose="020B0604020202020204" pitchFamily="34" charset="0"/>
            </a:endParaRPr>
          </a:p>
        </p:txBody>
      </p:sp>
      <p:sp>
        <p:nvSpPr>
          <p:cNvPr id="20" name="Text Box 81"/>
          <p:cNvSpPr txBox="1"/>
          <p:nvPr/>
        </p:nvSpPr>
        <p:spPr>
          <a:xfrm>
            <a:off x="4708478" y="5264053"/>
            <a:ext cx="2026285"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Grafički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prikaz performansi unarnih filtera</a:t>
            </a:r>
            <a:endParaRPr lang="sr-Cyrl-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82"/>
          <p:cNvSpPr txBox="1"/>
          <p:nvPr/>
        </p:nvSpPr>
        <p:spPr>
          <a:xfrm>
            <a:off x="7746758" y="5349363"/>
            <a:ext cx="2026285"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Prikaz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statističkih podataka unarnih filtera</a:t>
            </a:r>
            <a:endParaRPr lang="sr-Cyrl-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297" name="Picture 3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8478" y="2033012"/>
            <a:ext cx="1781628" cy="3166718"/>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30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8281" y="1999196"/>
            <a:ext cx="1848650" cy="3285844"/>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19" name="Rectangle 14"/>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Tree>
    <p:extLst>
      <p:ext uri="{BB962C8B-B14F-4D97-AF65-F5344CB8AC3E}">
        <p14:creationId xmlns:p14="http://schemas.microsoft.com/office/powerpoint/2010/main" val="29135510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sr-Latn-RS" sz="2400" b="1" dirty="0" smtClean="0"/>
              <a:t>Pregled performansi gausian blura</a:t>
            </a:r>
            <a:r>
              <a:rPr lang="en-US" b="1" dirty="0"/>
              <a:t/>
            </a:r>
            <a:br>
              <a:rPr lang="en-US" b="1" dirty="0"/>
            </a:br>
            <a:endParaRPr lang="en-US" dirty="0"/>
          </a:p>
        </p:txBody>
      </p:sp>
      <p:sp>
        <p:nvSpPr>
          <p:cNvPr id="4" name="Slide Number Placeholder 3"/>
          <p:cNvSpPr>
            <a:spLocks noGrp="1"/>
          </p:cNvSpPr>
          <p:nvPr>
            <p:ph type="sldNum" sz="quarter" idx="12"/>
          </p:nvPr>
        </p:nvSpPr>
        <p:spPr/>
        <p:txBody>
          <a:bodyPr/>
          <a:lstStyle/>
          <a:p>
            <a:fld id="{4CE482DC-2269-4F26-9D2A-7E44B1A4CD85}" type="slidenum">
              <a:rPr lang="en-US" smtClean="0"/>
              <a:t>58</a:t>
            </a:fld>
            <a:endParaRPr lang="en-US" dirty="0"/>
          </a:p>
        </p:txBody>
      </p:sp>
      <p:sp>
        <p:nvSpPr>
          <p:cNvPr id="6" name="Footer Placeholder 5"/>
          <p:cNvSpPr>
            <a:spLocks noGrp="1"/>
          </p:cNvSpPr>
          <p:nvPr>
            <p:ph type="ftr" sz="quarter" idx="11"/>
          </p:nvPr>
        </p:nvSpPr>
        <p:spPr/>
        <p:txBody>
          <a:bodyPr/>
          <a:lstStyle/>
          <a:p>
            <a:r>
              <a:rPr lang="en-US" smtClean="0"/>
              <a:t>Multimedijalni sistemi</a:t>
            </a:r>
            <a:endParaRPr lang="en-US" dirty="0"/>
          </a:p>
        </p:txBody>
      </p:sp>
      <p:sp>
        <p:nvSpPr>
          <p:cNvPr id="12" name="Content Placeholder 2"/>
          <p:cNvSpPr>
            <a:spLocks noGrp="1"/>
          </p:cNvSpPr>
          <p:nvPr>
            <p:ph idx="1"/>
          </p:nvPr>
        </p:nvSpPr>
        <p:spPr>
          <a:xfrm>
            <a:off x="1154083" y="1757023"/>
            <a:ext cx="10058400" cy="4031191"/>
          </a:xfrm>
        </p:spPr>
        <p:txBody>
          <a:bodyPr>
            <a:normAutofit/>
          </a:bodyPr>
          <a:lstStyle/>
          <a:p>
            <a:pPr marL="0" indent="0">
              <a:buNone/>
            </a:pPr>
            <a:endParaRPr lang="en-US" dirty="0"/>
          </a:p>
          <a:p>
            <a:endParaRPr lang="sr-Latn-RS" dirty="0" smtClean="0"/>
          </a:p>
          <a:p>
            <a:endParaRPr lang="sr-Latn-RS" dirty="0" smtClean="0"/>
          </a:p>
        </p:txBody>
      </p:sp>
      <p:sp>
        <p:nvSpPr>
          <p:cNvPr id="3" name="Rectangle 7"/>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5" name="Rectangle 8"/>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7" name="Rectangle 12"/>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r>
            <a:br>
              <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sr-Latn-RS" altLang="sr-Latn-RS" sz="1800" b="0" i="0" u="none" strike="noStrike" cap="none" normalizeH="0" baseline="0" smtClean="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1188720" y="14143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8" name="Rectangle 5"/>
          <p:cNvSpPr>
            <a:spLocks noChangeArrowheads="1"/>
          </p:cNvSpPr>
          <p:nvPr/>
        </p:nvSpPr>
        <p:spPr bwMode="auto">
          <a:xfrm>
            <a:off x="2139166" y="10211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9" name="Rectangle 6"/>
          <p:cNvSpPr>
            <a:spLocks noChangeArrowheads="1"/>
          </p:cNvSpPr>
          <p:nvPr/>
        </p:nvSpPr>
        <p:spPr bwMode="auto">
          <a:xfrm>
            <a:off x="2139166" y="14783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13" name="Rectangle 9"/>
          <p:cNvSpPr>
            <a:spLocks noChangeArrowheads="1"/>
          </p:cNvSpPr>
          <p:nvPr/>
        </p:nvSpPr>
        <p:spPr bwMode="auto">
          <a:xfrm>
            <a:off x="2139166" y="14783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17" name="Content Placeholder 2"/>
          <p:cNvSpPr txBox="1">
            <a:spLocks/>
          </p:cNvSpPr>
          <p:nvPr/>
        </p:nvSpPr>
        <p:spPr>
          <a:xfrm>
            <a:off x="1306483" y="1909423"/>
            <a:ext cx="10058400" cy="403119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endParaRPr lang="en-US" dirty="0" smtClean="0"/>
          </a:p>
        </p:txBody>
      </p:sp>
      <p:sp>
        <p:nvSpPr>
          <p:cNvPr id="11"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sr-Latn-RS" sz="12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slici 5.1.</a:t>
            </a:r>
            <a:endParaRPr kumimoji="0" lang="sr-Cyrl-RS" altLang="sr-Latn-RS" sz="12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r-Cyrl-RS" altLang="sr-Latn-RS" sz="1800" b="0" i="0" u="none" strike="noStrike" cap="none" normalizeH="0" baseline="0" smtClean="0">
              <a:ln>
                <a:noFill/>
              </a:ln>
              <a:solidFill>
                <a:schemeClr val="tx1"/>
              </a:solidFill>
              <a:effectLst/>
              <a:latin typeface="Arial" panose="020B0604020202020204" pitchFamily="34" charset="0"/>
            </a:endParaRPr>
          </a:p>
        </p:txBody>
      </p:sp>
      <p:sp>
        <p:nvSpPr>
          <p:cNvPr id="15" name="Rectangle 5"/>
          <p:cNvSpPr>
            <a:spLocks noChangeArrowheads="1"/>
          </p:cNvSpPr>
          <p:nvPr/>
        </p:nvSpPr>
        <p:spPr bwMode="auto">
          <a:xfrm>
            <a:off x="1223357" y="15758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18" name="Rectangle 1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19" name="Rectangle 14"/>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14" name="Rectangle 2"/>
          <p:cNvSpPr>
            <a:spLocks noChangeArrowheads="1"/>
          </p:cNvSpPr>
          <p:nvPr/>
        </p:nvSpPr>
        <p:spPr bwMode="auto">
          <a:xfrm>
            <a:off x="1223357" y="179933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pic>
        <p:nvPicPr>
          <p:cNvPr id="14337" name="Picture 3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357" y="2256531"/>
            <a:ext cx="3305175" cy="771525"/>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3"/>
          <p:cNvSpPr>
            <a:spLocks noChangeArrowheads="1"/>
          </p:cNvSpPr>
          <p:nvPr/>
        </p:nvSpPr>
        <p:spPr bwMode="auto">
          <a:xfrm>
            <a:off x="791570" y="3083054"/>
            <a:ext cx="181515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sr-Latn-RS" altLang="sr-Latn-RS" sz="900" b="1" i="0" u="none" strike="noStrike" cap="none" normalizeH="0" baseline="0" dirty="0" smtClean="0" bmk="">
                <a:ln>
                  <a:noFill/>
                </a:ln>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Sadržaj CSV fajla 2</a:t>
            </a:r>
            <a:r>
              <a:rPr kumimoji="0" lang="sr-Latn-RS" altLang="sr-Latn-RS" sz="900" b="1" i="0" u="none" strike="noStrike" cap="none" normalizeH="0" baseline="0" dirty="0" smtClean="0">
                <a:ln>
                  <a:noFill/>
                </a:ln>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sr-Latn-RS" altLang="sr-Latn-RS" sz="1800" b="0" i="0" u="none" strike="noStrike" cap="none" normalizeH="0" baseline="0" dirty="0" smtClean="0">
              <a:ln>
                <a:noFill/>
              </a:ln>
              <a:solidFill>
                <a:schemeClr val="tx1"/>
              </a:solidFill>
              <a:effectLst/>
              <a:latin typeface="Arial" panose="020B0604020202020204" pitchFamily="34" charset="0"/>
            </a:endParaRPr>
          </a:p>
        </p:txBody>
      </p:sp>
      <p:pic>
        <p:nvPicPr>
          <p:cNvPr id="14343" name="Picture 3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7990" y="1947823"/>
            <a:ext cx="2025650"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3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052" y="1958046"/>
            <a:ext cx="2022475" cy="3600450"/>
          </a:xfrm>
          <a:prstGeom prst="rect">
            <a:avLst/>
          </a:prstGeom>
          <a:noFill/>
          <a:extLst>
            <a:ext uri="{909E8E84-426E-40DD-AFC4-6F175D3DCCD1}">
              <a14:hiddenFill xmlns:a14="http://schemas.microsoft.com/office/drawing/2010/main">
                <a:solidFill>
                  <a:srgbClr val="FFFFFF"/>
                </a:solidFill>
              </a14:hiddenFill>
            </a:ext>
          </a:extLst>
        </p:spPr>
      </p:pic>
      <p:sp>
        <p:nvSpPr>
          <p:cNvPr id="29" name="Text Box 362"/>
          <p:cNvSpPr txBox="1"/>
          <p:nvPr/>
        </p:nvSpPr>
        <p:spPr>
          <a:xfrm>
            <a:off x="1843405" y="8373745"/>
            <a:ext cx="1619885" cy="24384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sr-Latn-RS" sz="900" b="1">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5.5 Graficki prikaz performansi gausian blur filtera</a:t>
            </a:r>
            <a:endParaRPr lang="sr-Cyrl-RS" sz="900" b="1">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 Box 360"/>
          <p:cNvSpPr txBox="1"/>
          <p:nvPr/>
        </p:nvSpPr>
        <p:spPr>
          <a:xfrm>
            <a:off x="4918075" y="8348980"/>
            <a:ext cx="1619885" cy="39052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sr-Latn-RS" sz="900" b="1">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5.6 Prikaz statističkih podataka gausian blur filtera</a:t>
            </a:r>
            <a:endParaRPr lang="sr-Cyrl-RS" sz="900" b="1">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Rectangle 8"/>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24" name="Rectangle 9"/>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25" name="Rectangle 12"/>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34" name="Text Box 362"/>
          <p:cNvSpPr txBox="1"/>
          <p:nvPr/>
        </p:nvSpPr>
        <p:spPr>
          <a:xfrm>
            <a:off x="5047990" y="5586133"/>
            <a:ext cx="1619885" cy="24384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sr-Latn-RS" sz="900" b="1" u="sng"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Graficki </a:t>
            </a:r>
            <a:r>
              <a:rPr lang="sr-Latn-RS" sz="900" b="1" u="sng"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prikaz performansi gausian blur filtera</a:t>
            </a:r>
            <a:endParaRPr lang="sr-Cyrl-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 Box 360"/>
          <p:cNvSpPr txBox="1"/>
          <p:nvPr/>
        </p:nvSpPr>
        <p:spPr>
          <a:xfrm>
            <a:off x="8280573" y="5597457"/>
            <a:ext cx="1619885" cy="2769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sr-Latn-RS" sz="900" b="1" u="sng"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Prikaz </a:t>
            </a:r>
            <a:r>
              <a:rPr lang="sr-Latn-RS" sz="900" b="1" u="sng"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statističkih podataka gausian blur filtera</a:t>
            </a:r>
            <a:endParaRPr lang="sr-Cyrl-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276552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sr-Latn-RS" sz="2400" b="1" dirty="0" smtClean="0"/>
              <a:t>Pregled performansi binarnih operacija</a:t>
            </a:r>
            <a:r>
              <a:rPr lang="en-US" b="1" dirty="0"/>
              <a:t/>
            </a:r>
            <a:br>
              <a:rPr lang="en-US" b="1" dirty="0"/>
            </a:br>
            <a:endParaRPr lang="en-US" dirty="0"/>
          </a:p>
        </p:txBody>
      </p:sp>
      <p:sp>
        <p:nvSpPr>
          <p:cNvPr id="4" name="Slide Number Placeholder 3"/>
          <p:cNvSpPr>
            <a:spLocks noGrp="1"/>
          </p:cNvSpPr>
          <p:nvPr>
            <p:ph type="sldNum" sz="quarter" idx="12"/>
          </p:nvPr>
        </p:nvSpPr>
        <p:spPr/>
        <p:txBody>
          <a:bodyPr/>
          <a:lstStyle/>
          <a:p>
            <a:fld id="{4CE482DC-2269-4F26-9D2A-7E44B1A4CD85}" type="slidenum">
              <a:rPr lang="en-US" smtClean="0"/>
              <a:t>59</a:t>
            </a:fld>
            <a:endParaRPr lang="en-US" dirty="0"/>
          </a:p>
        </p:txBody>
      </p:sp>
      <p:sp>
        <p:nvSpPr>
          <p:cNvPr id="6" name="Footer Placeholder 5"/>
          <p:cNvSpPr>
            <a:spLocks noGrp="1"/>
          </p:cNvSpPr>
          <p:nvPr>
            <p:ph type="ftr" sz="quarter" idx="11"/>
          </p:nvPr>
        </p:nvSpPr>
        <p:spPr/>
        <p:txBody>
          <a:bodyPr/>
          <a:lstStyle/>
          <a:p>
            <a:r>
              <a:rPr lang="en-US" smtClean="0"/>
              <a:t>Multimedijalni sistemi</a:t>
            </a:r>
            <a:endParaRPr lang="en-US" dirty="0"/>
          </a:p>
        </p:txBody>
      </p:sp>
      <p:sp>
        <p:nvSpPr>
          <p:cNvPr id="12" name="Content Placeholder 2"/>
          <p:cNvSpPr>
            <a:spLocks noGrp="1"/>
          </p:cNvSpPr>
          <p:nvPr>
            <p:ph idx="1"/>
          </p:nvPr>
        </p:nvSpPr>
        <p:spPr>
          <a:xfrm>
            <a:off x="1154083" y="1757023"/>
            <a:ext cx="10058400" cy="4031191"/>
          </a:xfrm>
        </p:spPr>
        <p:txBody>
          <a:bodyPr>
            <a:normAutofit/>
          </a:bodyPr>
          <a:lstStyle/>
          <a:p>
            <a:pPr marL="0" indent="0">
              <a:buNone/>
            </a:pPr>
            <a:endParaRPr lang="en-US" dirty="0"/>
          </a:p>
          <a:p>
            <a:endParaRPr lang="sr-Latn-RS" dirty="0" smtClean="0"/>
          </a:p>
          <a:p>
            <a:endParaRPr lang="sr-Latn-RS" dirty="0" smtClean="0"/>
          </a:p>
        </p:txBody>
      </p:sp>
      <p:sp>
        <p:nvSpPr>
          <p:cNvPr id="3" name="Rectangle 7"/>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5" name="Rectangle 8"/>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7" name="Rectangle 12"/>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r>
            <a:br>
              <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sr-Latn-RS" altLang="sr-Latn-RS" sz="1800" b="0" i="0" u="none" strike="noStrike" cap="none" normalizeH="0" baseline="0" smtClean="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1188720" y="14143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8" name="Rectangle 5"/>
          <p:cNvSpPr>
            <a:spLocks noChangeArrowheads="1"/>
          </p:cNvSpPr>
          <p:nvPr/>
        </p:nvSpPr>
        <p:spPr bwMode="auto">
          <a:xfrm>
            <a:off x="2139166" y="10211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9" name="Rectangle 6"/>
          <p:cNvSpPr>
            <a:spLocks noChangeArrowheads="1"/>
          </p:cNvSpPr>
          <p:nvPr/>
        </p:nvSpPr>
        <p:spPr bwMode="auto">
          <a:xfrm>
            <a:off x="2139166" y="14783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13" name="Rectangle 9"/>
          <p:cNvSpPr>
            <a:spLocks noChangeArrowheads="1"/>
          </p:cNvSpPr>
          <p:nvPr/>
        </p:nvSpPr>
        <p:spPr bwMode="auto">
          <a:xfrm>
            <a:off x="2139166" y="14783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17" name="Content Placeholder 2"/>
          <p:cNvSpPr txBox="1">
            <a:spLocks/>
          </p:cNvSpPr>
          <p:nvPr/>
        </p:nvSpPr>
        <p:spPr>
          <a:xfrm>
            <a:off x="1306483" y="1909423"/>
            <a:ext cx="10058400" cy="403119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endParaRPr lang="en-US" dirty="0" smtClean="0"/>
          </a:p>
        </p:txBody>
      </p:sp>
      <p:sp>
        <p:nvSpPr>
          <p:cNvPr id="11"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sr-Latn-RS" sz="12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slici 5.1.</a:t>
            </a:r>
            <a:endParaRPr kumimoji="0" lang="sr-Cyrl-RS" altLang="sr-Latn-RS" sz="12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r-Cyrl-RS" altLang="sr-Latn-RS" sz="1800" b="0" i="0" u="none" strike="noStrike" cap="none" normalizeH="0" baseline="0" smtClean="0">
              <a:ln>
                <a:noFill/>
              </a:ln>
              <a:solidFill>
                <a:schemeClr val="tx1"/>
              </a:solidFill>
              <a:effectLst/>
              <a:latin typeface="Arial" panose="020B0604020202020204" pitchFamily="34" charset="0"/>
            </a:endParaRPr>
          </a:p>
        </p:txBody>
      </p:sp>
      <p:sp>
        <p:nvSpPr>
          <p:cNvPr id="15" name="Rectangle 5"/>
          <p:cNvSpPr>
            <a:spLocks noChangeArrowheads="1"/>
          </p:cNvSpPr>
          <p:nvPr/>
        </p:nvSpPr>
        <p:spPr bwMode="auto">
          <a:xfrm>
            <a:off x="1223357" y="15758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18" name="Rectangle 1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19" name="Rectangle 14"/>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14" name="Rectangle 2"/>
          <p:cNvSpPr>
            <a:spLocks noChangeArrowheads="1"/>
          </p:cNvSpPr>
          <p:nvPr/>
        </p:nvSpPr>
        <p:spPr bwMode="auto">
          <a:xfrm>
            <a:off x="1223357" y="179933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29" name="Text Box 362"/>
          <p:cNvSpPr txBox="1"/>
          <p:nvPr/>
        </p:nvSpPr>
        <p:spPr>
          <a:xfrm>
            <a:off x="1843405" y="8373745"/>
            <a:ext cx="1619885" cy="24384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noAutofit/>
          </a:bodyPr>
          <a:lstStyle/>
          <a:p>
            <a:pPr>
              <a:spcAft>
                <a:spcPts val="1000"/>
              </a:spcAft>
            </a:pPr>
            <a:r>
              <a:rPr lang="sr-Latn-RS" sz="900" b="1">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5.5 Graficki prikaz performansi gausian blur filtera</a:t>
            </a:r>
            <a:endParaRPr lang="sr-Cyrl-RS" sz="900" b="1">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 Box 360"/>
          <p:cNvSpPr txBox="1"/>
          <p:nvPr/>
        </p:nvSpPr>
        <p:spPr>
          <a:xfrm>
            <a:off x="4918075" y="8348980"/>
            <a:ext cx="1619885" cy="39052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sr-Latn-RS" sz="900" b="1">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5.6 Prikaz statističkih podataka gausian blur filtera</a:t>
            </a:r>
            <a:endParaRPr lang="sr-Cyrl-RS" sz="900" b="1">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Rectangle 8"/>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24" name="Rectangle 9"/>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25" name="Rectangle 12"/>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16" name="Rectangle 2"/>
          <p:cNvSpPr>
            <a:spLocks noChangeArrowheads="1"/>
          </p:cNvSpPr>
          <p:nvPr/>
        </p:nvSpPr>
        <p:spPr bwMode="auto">
          <a:xfrm>
            <a:off x="1097280" y="14783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pic>
        <p:nvPicPr>
          <p:cNvPr id="15361" name="Picture 3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80" y="1935549"/>
            <a:ext cx="3305175" cy="3048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3"/>
          <p:cNvSpPr>
            <a:spLocks noChangeArrowheads="1"/>
          </p:cNvSpPr>
          <p:nvPr/>
        </p:nvSpPr>
        <p:spPr bwMode="auto">
          <a:xfrm>
            <a:off x="810677" y="5047535"/>
            <a:ext cx="1604977"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sr-Latn-RS" altLang="sr-Latn-RS" sz="900" b="1" i="0" u="none" strike="noStrike" cap="none" normalizeH="0" baseline="0" dirty="0" smtClean="0" bmk="">
                <a:ln>
                  <a:noFill/>
                </a:ln>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Sadržaj CSV fajla 3</a:t>
            </a:r>
            <a:r>
              <a:rPr kumimoji="0" lang="sr-Latn-RS" altLang="sr-Latn-RS" sz="900" b="1" i="0" u="none" strike="noStrike" cap="none" normalizeH="0" baseline="0" dirty="0" smtClean="0">
                <a:ln>
                  <a:noFill/>
                </a:ln>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sr-Latn-RS" altLang="sr-Latn-RS" sz="1800" b="0" i="0" u="none" strike="noStrike" cap="none" normalizeH="0" baseline="0" dirty="0" smtClean="0">
              <a:ln>
                <a:noFill/>
              </a:ln>
              <a:solidFill>
                <a:schemeClr val="tx1"/>
              </a:solidFill>
              <a:effectLst/>
              <a:latin typeface="Arial" panose="020B0604020202020204" pitchFamily="34" charset="0"/>
            </a:endParaRPr>
          </a:p>
        </p:txBody>
      </p:sp>
      <p:sp>
        <p:nvSpPr>
          <p:cNvPr id="33" name="Text Box 98"/>
          <p:cNvSpPr txBox="1"/>
          <p:nvPr/>
        </p:nvSpPr>
        <p:spPr>
          <a:xfrm>
            <a:off x="1962150" y="8886190"/>
            <a:ext cx="2026285" cy="39052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sr-Latn-RS" sz="900" b="1">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5.8 Grafički prikaz performansi binarnih operacija</a:t>
            </a:r>
            <a:endParaRPr lang="sr-Cyrl-RS" sz="900" b="1">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5366" name="Picture 9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3699" y="1959862"/>
            <a:ext cx="2027238" cy="360045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9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7975" y="1977365"/>
            <a:ext cx="2025650" cy="3600450"/>
          </a:xfrm>
          <a:prstGeom prst="rect">
            <a:avLst/>
          </a:prstGeom>
          <a:noFill/>
          <a:extLst>
            <a:ext uri="{909E8E84-426E-40DD-AFC4-6F175D3DCCD1}">
              <a14:hiddenFill xmlns:a14="http://schemas.microsoft.com/office/drawing/2010/main">
                <a:solidFill>
                  <a:srgbClr val="FFFFFF"/>
                </a:solidFill>
              </a14:hiddenFill>
            </a:ext>
          </a:extLst>
        </p:spPr>
      </p:pic>
      <p:sp>
        <p:nvSpPr>
          <p:cNvPr id="36" name="Text Box 99"/>
          <p:cNvSpPr txBox="1"/>
          <p:nvPr/>
        </p:nvSpPr>
        <p:spPr>
          <a:xfrm>
            <a:off x="4581525" y="8886190"/>
            <a:ext cx="2026285" cy="39052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sr-Latn-RS" sz="900" b="1">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5.9 Prikaz statističkih podataka binarnih operacija</a:t>
            </a:r>
            <a:endParaRPr lang="sr-Cyrl-RS" sz="900" b="1">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Rectangle 8"/>
          <p:cNvSpPr>
            <a:spLocks noChangeArrowheads="1"/>
          </p:cNvSpPr>
          <p:nvPr/>
        </p:nvSpPr>
        <p:spPr bwMode="auto">
          <a:xfrm>
            <a:off x="304800" y="304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26" name="Rectangle 11"/>
          <p:cNvSpPr>
            <a:spLocks noChangeArrowheads="1"/>
          </p:cNvSpPr>
          <p:nvPr/>
        </p:nvSpPr>
        <p:spPr bwMode="auto">
          <a:xfrm>
            <a:off x="304800" y="762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886200" algn="l"/>
              </a:tabLst>
              <a:defRPr>
                <a:solidFill>
                  <a:schemeClr val="tx1"/>
                </a:solidFill>
                <a:latin typeface="Arial" panose="020B0604020202020204" pitchFamily="34" charset="0"/>
              </a:defRPr>
            </a:lvl1pPr>
            <a:lvl2pPr eaLnBrk="0" fontAlgn="base" hangingPunct="0">
              <a:spcBef>
                <a:spcPct val="0"/>
              </a:spcBef>
              <a:spcAft>
                <a:spcPct val="0"/>
              </a:spcAft>
              <a:tabLst>
                <a:tab pos="3886200" algn="l"/>
              </a:tabLst>
              <a:defRPr>
                <a:solidFill>
                  <a:schemeClr val="tx1"/>
                </a:solidFill>
                <a:latin typeface="Arial" panose="020B0604020202020204" pitchFamily="34" charset="0"/>
              </a:defRPr>
            </a:lvl2pPr>
            <a:lvl3pPr eaLnBrk="0" fontAlgn="base" hangingPunct="0">
              <a:spcBef>
                <a:spcPct val="0"/>
              </a:spcBef>
              <a:spcAft>
                <a:spcPct val="0"/>
              </a:spcAft>
              <a:tabLst>
                <a:tab pos="3886200" algn="l"/>
              </a:tabLst>
              <a:defRPr>
                <a:solidFill>
                  <a:schemeClr val="tx1"/>
                </a:solidFill>
                <a:latin typeface="Arial" panose="020B0604020202020204" pitchFamily="34" charset="0"/>
              </a:defRPr>
            </a:lvl3pPr>
            <a:lvl4pPr eaLnBrk="0" fontAlgn="base" hangingPunct="0">
              <a:spcBef>
                <a:spcPct val="0"/>
              </a:spcBef>
              <a:spcAft>
                <a:spcPct val="0"/>
              </a:spcAft>
              <a:tabLst>
                <a:tab pos="3886200" algn="l"/>
              </a:tabLst>
              <a:defRPr>
                <a:solidFill>
                  <a:schemeClr val="tx1"/>
                </a:solidFill>
                <a:latin typeface="Arial" panose="020B0604020202020204" pitchFamily="34" charset="0"/>
              </a:defRPr>
            </a:lvl4pPr>
            <a:lvl5pPr eaLnBrk="0" fontAlgn="base" hangingPunct="0">
              <a:spcBef>
                <a:spcPct val="0"/>
              </a:spcBef>
              <a:spcAft>
                <a:spcPct val="0"/>
              </a:spcAft>
              <a:tabLst>
                <a:tab pos="3886200" algn="l"/>
              </a:tabLst>
              <a:defRPr>
                <a:solidFill>
                  <a:schemeClr val="tx1"/>
                </a:solidFill>
                <a:latin typeface="Arial" panose="020B0604020202020204" pitchFamily="34" charset="0"/>
              </a:defRPr>
            </a:lvl5pPr>
            <a:lvl6pPr eaLnBrk="0" fontAlgn="base" hangingPunct="0">
              <a:spcBef>
                <a:spcPct val="0"/>
              </a:spcBef>
              <a:spcAft>
                <a:spcPct val="0"/>
              </a:spcAft>
              <a:tabLst>
                <a:tab pos="3886200" algn="l"/>
              </a:tabLst>
              <a:defRPr>
                <a:solidFill>
                  <a:schemeClr val="tx1"/>
                </a:solidFill>
                <a:latin typeface="Arial" panose="020B0604020202020204" pitchFamily="34" charset="0"/>
              </a:defRPr>
            </a:lvl6pPr>
            <a:lvl7pPr eaLnBrk="0" fontAlgn="base" hangingPunct="0">
              <a:spcBef>
                <a:spcPct val="0"/>
              </a:spcBef>
              <a:spcAft>
                <a:spcPct val="0"/>
              </a:spcAft>
              <a:tabLst>
                <a:tab pos="3886200" algn="l"/>
              </a:tabLst>
              <a:defRPr>
                <a:solidFill>
                  <a:schemeClr val="tx1"/>
                </a:solidFill>
                <a:latin typeface="Arial" panose="020B0604020202020204" pitchFamily="34" charset="0"/>
              </a:defRPr>
            </a:lvl7pPr>
            <a:lvl8pPr eaLnBrk="0" fontAlgn="base" hangingPunct="0">
              <a:spcBef>
                <a:spcPct val="0"/>
              </a:spcBef>
              <a:spcAft>
                <a:spcPct val="0"/>
              </a:spcAft>
              <a:tabLst>
                <a:tab pos="3886200" algn="l"/>
              </a:tabLst>
              <a:defRPr>
                <a:solidFill>
                  <a:schemeClr val="tx1"/>
                </a:solidFill>
                <a:latin typeface="Arial" panose="020B0604020202020204" pitchFamily="34" charset="0"/>
              </a:defRPr>
            </a:lvl8pPr>
            <a:lvl9pPr eaLnBrk="0" fontAlgn="base" hangingPunct="0">
              <a:spcBef>
                <a:spcPct val="0"/>
              </a:spcBef>
              <a:spcAft>
                <a:spcPct val="0"/>
              </a:spcAft>
              <a:tabLst>
                <a:tab pos="3886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3886200" algn="l"/>
              </a:tabLst>
            </a:pPr>
            <a:endParaRPr kumimoji="0" lang="sr-Cyrl-RS" altLang="sr-Latn-RS"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3886200" algn="l"/>
              </a:tabLst>
            </a:pPr>
            <a:r>
              <a:rPr kumimoji="0" lang="sr-Cyrl-RS" altLang="sr-Latn-RS"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sr-Cyrl-RS" altLang="sr-Latn-RS" sz="1800" b="0" i="0" u="none" strike="noStrike" cap="none" normalizeH="0" baseline="0" smtClean="0">
              <a:ln>
                <a:noFill/>
              </a:ln>
              <a:solidFill>
                <a:schemeClr val="tx1"/>
              </a:solidFill>
              <a:effectLst/>
              <a:latin typeface="Arial" panose="020B0604020202020204" pitchFamily="34" charset="0"/>
            </a:endParaRPr>
          </a:p>
        </p:txBody>
      </p:sp>
      <p:sp>
        <p:nvSpPr>
          <p:cNvPr id="39" name="Text Box 98"/>
          <p:cNvSpPr txBox="1"/>
          <p:nvPr/>
        </p:nvSpPr>
        <p:spPr>
          <a:xfrm>
            <a:off x="5423753" y="5640048"/>
            <a:ext cx="2026285" cy="40576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sr-Latn-RS" sz="900" b="1" u="sng">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5.8 Grafički prikaz performansi binarnih operacija</a:t>
            </a:r>
            <a:endParaRPr lang="sr-Cyrl-RS" sz="900" b="1">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0" name="Text Box 99"/>
          <p:cNvSpPr txBox="1"/>
          <p:nvPr/>
        </p:nvSpPr>
        <p:spPr>
          <a:xfrm>
            <a:off x="8544652" y="5572771"/>
            <a:ext cx="2026285" cy="40576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spcAft>
                <a:spcPts val="1000"/>
              </a:spcAft>
            </a:pPr>
            <a:r>
              <a:rPr lang="sr-Latn-RS" sz="900" b="1" u="sng">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5.9 Prikaz statističkih podataka binarnih operacija</a:t>
            </a:r>
            <a:endParaRPr lang="sr-Cyrl-RS" sz="900" b="1">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690334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sr-Latn-RS" sz="2400" b="1" dirty="0" smtClean="0"/>
              <a:t>Invert filter</a:t>
            </a:r>
            <a:r>
              <a:rPr lang="en-US" b="1" dirty="0"/>
              <a:t/>
            </a:r>
            <a:br>
              <a:rPr lang="en-US" b="1" dirty="0"/>
            </a:br>
            <a:endParaRPr lang="en-US" dirty="0"/>
          </a:p>
        </p:txBody>
      </p:sp>
      <p:sp>
        <p:nvSpPr>
          <p:cNvPr id="3" name="Content Placeholder 2"/>
          <p:cNvSpPr>
            <a:spLocks noGrp="1"/>
          </p:cNvSpPr>
          <p:nvPr>
            <p:ph idx="1"/>
          </p:nvPr>
        </p:nvSpPr>
        <p:spPr>
          <a:xfrm>
            <a:off x="1097280" y="1845734"/>
            <a:ext cx="10058400" cy="3824181"/>
          </a:xfrm>
        </p:spPr>
        <p:txBody>
          <a:bodyPr>
            <a:normAutofit/>
          </a:bodyPr>
          <a:lstStyle/>
          <a:p>
            <a:pPr algn="just"/>
            <a:r>
              <a:rPr lang="en-US" dirty="0"/>
              <a:t>Invert filter, </a:t>
            </a:r>
            <a:r>
              <a:rPr lang="en-US" dirty="0" err="1"/>
              <a:t>poznat</a:t>
            </a:r>
            <a:r>
              <a:rPr lang="en-US" dirty="0"/>
              <a:t> </a:t>
            </a:r>
            <a:r>
              <a:rPr lang="en-US" dirty="0" err="1"/>
              <a:t>još</a:t>
            </a:r>
            <a:r>
              <a:rPr lang="en-US" dirty="0"/>
              <a:t> pod </a:t>
            </a:r>
            <a:r>
              <a:rPr lang="en-US" dirty="0" err="1"/>
              <a:t>imenom</a:t>
            </a:r>
            <a:r>
              <a:rPr lang="en-US" dirty="0"/>
              <a:t> </a:t>
            </a:r>
            <a:r>
              <a:rPr lang="en-US" dirty="0" err="1"/>
              <a:t>negativ</a:t>
            </a:r>
            <a:r>
              <a:rPr lang="en-US" dirty="0"/>
              <a:t>, filter je </a:t>
            </a:r>
            <a:r>
              <a:rPr lang="en-US" dirty="0" err="1"/>
              <a:t>koji</a:t>
            </a:r>
            <a:r>
              <a:rPr lang="en-US" dirty="0"/>
              <a:t> </a:t>
            </a:r>
            <a:r>
              <a:rPr lang="en-US" dirty="0" err="1"/>
              <a:t>menja</a:t>
            </a:r>
            <a:r>
              <a:rPr lang="en-US" dirty="0"/>
              <a:t> </a:t>
            </a:r>
            <a:r>
              <a:rPr lang="en-US" dirty="0" err="1"/>
              <a:t>originalnu</a:t>
            </a:r>
            <a:r>
              <a:rPr lang="en-US" dirty="0"/>
              <a:t> </a:t>
            </a:r>
            <a:r>
              <a:rPr lang="en-US" dirty="0" err="1"/>
              <a:t>vrednost</a:t>
            </a:r>
            <a:r>
              <a:rPr lang="en-US" dirty="0"/>
              <a:t> </a:t>
            </a:r>
            <a:r>
              <a:rPr lang="en-US" dirty="0" err="1"/>
              <a:t>piksela</a:t>
            </a:r>
            <a:r>
              <a:rPr lang="en-US" dirty="0"/>
              <a:t> u </a:t>
            </a:r>
            <a:r>
              <a:rPr lang="en-US" dirty="0" err="1"/>
              <a:t>njegovu</a:t>
            </a:r>
            <a:r>
              <a:rPr lang="en-US" dirty="0"/>
              <a:t> </a:t>
            </a:r>
            <a:r>
              <a:rPr lang="en-US" dirty="0" err="1"/>
              <a:t>inverznu</a:t>
            </a:r>
            <a:r>
              <a:rPr lang="en-US" dirty="0"/>
              <a:t> </a:t>
            </a:r>
            <a:r>
              <a:rPr lang="en-US" dirty="0" err="1"/>
              <a:t>vrednost</a:t>
            </a:r>
            <a:r>
              <a:rPr lang="en-US" dirty="0"/>
              <a:t>, </a:t>
            </a:r>
            <a:r>
              <a:rPr lang="en-US" dirty="0" err="1"/>
              <a:t>odnosno</a:t>
            </a:r>
            <a:r>
              <a:rPr lang="en-US" dirty="0"/>
              <a:t> </a:t>
            </a:r>
            <a:r>
              <a:rPr lang="en-US" dirty="0" err="1"/>
              <a:t>invertuje</a:t>
            </a:r>
            <a:r>
              <a:rPr lang="en-US" dirty="0"/>
              <a:t> </a:t>
            </a:r>
            <a:r>
              <a:rPr lang="en-US" dirty="0" err="1"/>
              <a:t>vrednost</a:t>
            </a:r>
            <a:r>
              <a:rPr lang="en-US" dirty="0"/>
              <a:t> </a:t>
            </a:r>
            <a:r>
              <a:rPr lang="en-US" dirty="0" err="1"/>
              <a:t>svakog</a:t>
            </a:r>
            <a:r>
              <a:rPr lang="en-US" dirty="0"/>
              <a:t> </a:t>
            </a:r>
            <a:r>
              <a:rPr lang="en-US" dirty="0" err="1"/>
              <a:t>piksela</a:t>
            </a:r>
            <a:r>
              <a:rPr lang="en-US" dirty="0"/>
              <a:t>. </a:t>
            </a:r>
            <a:endParaRPr lang="sr-Latn-RS" dirty="0" smtClean="0"/>
          </a:p>
          <a:p>
            <a:pPr algn="ctr"/>
            <a:r>
              <a:rPr lang="en-US" i="1" dirty="0" err="1"/>
              <a:t>nova_vrednost</a:t>
            </a:r>
            <a:r>
              <a:rPr lang="en-US" i="1" dirty="0"/>
              <a:t> </a:t>
            </a:r>
            <a:r>
              <a:rPr lang="en-US" dirty="0"/>
              <a:t>(</a:t>
            </a:r>
            <a:r>
              <a:rPr lang="en-US" i="1" dirty="0"/>
              <a:t>R, G, B</a:t>
            </a:r>
            <a:r>
              <a:rPr lang="en-US" dirty="0"/>
              <a:t>) = 0xFF – </a:t>
            </a:r>
            <a:r>
              <a:rPr lang="en-US" i="1" dirty="0" err="1"/>
              <a:t>trenutna_vrednost</a:t>
            </a:r>
            <a:r>
              <a:rPr lang="en-US" dirty="0"/>
              <a:t>(</a:t>
            </a:r>
            <a:r>
              <a:rPr lang="en-US" i="1" dirty="0"/>
              <a:t>R, G, B</a:t>
            </a:r>
            <a:r>
              <a:rPr lang="en-US" dirty="0"/>
              <a:t>)	</a:t>
            </a:r>
            <a:endParaRPr lang="sr-Latn-RS" dirty="0" smtClean="0"/>
          </a:p>
          <a:p>
            <a:pPr algn="ctr"/>
            <a:endParaRPr lang="sr-Latn-RS" dirty="0"/>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3434397" y="3150235"/>
            <a:ext cx="1417955" cy="2519680"/>
          </a:xfrm>
          <a:prstGeom prst="rect">
            <a:avLst/>
          </a:prstGeom>
        </p:spPr>
      </p:pic>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6653847" y="3150235"/>
            <a:ext cx="1417955" cy="2519680"/>
          </a:xfrm>
          <a:prstGeom prst="rect">
            <a:avLst/>
          </a:prstGeom>
        </p:spPr>
      </p:pic>
      <p:sp>
        <p:nvSpPr>
          <p:cNvPr id="7" name="Text Box 7"/>
          <p:cNvSpPr txBox="1"/>
          <p:nvPr/>
        </p:nvSpPr>
        <p:spPr>
          <a:xfrm>
            <a:off x="3434397" y="5669915"/>
            <a:ext cx="1699578" cy="17145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Originalna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pre invert filtera </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 Box 8"/>
          <p:cNvSpPr txBox="1"/>
          <p:nvPr/>
        </p:nvSpPr>
        <p:spPr>
          <a:xfrm>
            <a:off x="6796722" y="5669915"/>
            <a:ext cx="1724025" cy="15240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noAutofit/>
          </a:bodyPr>
          <a:lstStyle/>
          <a:p>
            <a:pPr marL="0" marR="0">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nakon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invert filtera </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Slide Number Placeholder 11"/>
          <p:cNvSpPr>
            <a:spLocks noGrp="1"/>
          </p:cNvSpPr>
          <p:nvPr>
            <p:ph type="sldNum" sz="quarter" idx="12"/>
          </p:nvPr>
        </p:nvSpPr>
        <p:spPr/>
        <p:txBody>
          <a:bodyPr/>
          <a:lstStyle/>
          <a:p>
            <a:fld id="{4CE482DC-2269-4F26-9D2A-7E44B1A4CD85}" type="slidenum">
              <a:rPr lang="en-US" smtClean="0"/>
              <a:t>6</a:t>
            </a:fld>
            <a:endParaRPr lang="en-US" dirty="0"/>
          </a:p>
        </p:txBody>
      </p:sp>
      <p:sp>
        <p:nvSpPr>
          <p:cNvPr id="13" name="Footer Placeholder 12"/>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14824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sr-Latn-RS" sz="2400" b="1" dirty="0" smtClean="0"/>
              <a:t>Zaključak</a:t>
            </a:r>
            <a:r>
              <a:rPr lang="en-US" b="1" dirty="0"/>
              <a:t/>
            </a:r>
            <a:br>
              <a:rPr lang="en-US" b="1" dirty="0"/>
            </a:br>
            <a:endParaRPr lang="en-US" dirty="0"/>
          </a:p>
        </p:txBody>
      </p:sp>
      <p:sp>
        <p:nvSpPr>
          <p:cNvPr id="4" name="Slide Number Placeholder 3"/>
          <p:cNvSpPr>
            <a:spLocks noGrp="1"/>
          </p:cNvSpPr>
          <p:nvPr>
            <p:ph type="sldNum" sz="quarter" idx="12"/>
          </p:nvPr>
        </p:nvSpPr>
        <p:spPr/>
        <p:txBody>
          <a:bodyPr/>
          <a:lstStyle/>
          <a:p>
            <a:fld id="{4CE482DC-2269-4F26-9D2A-7E44B1A4CD85}" type="slidenum">
              <a:rPr lang="en-US" smtClean="0"/>
              <a:t>60</a:t>
            </a:fld>
            <a:endParaRPr lang="en-US" dirty="0"/>
          </a:p>
        </p:txBody>
      </p:sp>
      <p:sp>
        <p:nvSpPr>
          <p:cNvPr id="6" name="Footer Placeholder 5"/>
          <p:cNvSpPr>
            <a:spLocks noGrp="1"/>
          </p:cNvSpPr>
          <p:nvPr>
            <p:ph type="ftr" sz="quarter" idx="11"/>
          </p:nvPr>
        </p:nvSpPr>
        <p:spPr/>
        <p:txBody>
          <a:bodyPr/>
          <a:lstStyle/>
          <a:p>
            <a:r>
              <a:rPr lang="en-US" smtClean="0"/>
              <a:t>Multimedijalni sistemi</a:t>
            </a:r>
            <a:endParaRPr lang="en-US" dirty="0"/>
          </a:p>
        </p:txBody>
      </p:sp>
      <p:sp>
        <p:nvSpPr>
          <p:cNvPr id="12" name="Content Placeholder 2"/>
          <p:cNvSpPr>
            <a:spLocks noGrp="1"/>
          </p:cNvSpPr>
          <p:nvPr>
            <p:ph idx="1"/>
          </p:nvPr>
        </p:nvSpPr>
        <p:spPr>
          <a:xfrm>
            <a:off x="1154083" y="1757023"/>
            <a:ext cx="10058400" cy="4031191"/>
          </a:xfrm>
        </p:spPr>
        <p:txBody>
          <a:bodyPr>
            <a:normAutofit/>
          </a:bodyPr>
          <a:lstStyle/>
          <a:p>
            <a:pPr marL="0" indent="0">
              <a:buNone/>
            </a:pPr>
            <a:endParaRPr lang="en-US" dirty="0"/>
          </a:p>
          <a:p>
            <a:endParaRPr lang="sr-Latn-RS" dirty="0" smtClean="0"/>
          </a:p>
          <a:p>
            <a:endParaRPr lang="sr-Latn-RS" dirty="0" smtClean="0"/>
          </a:p>
        </p:txBody>
      </p:sp>
      <p:sp>
        <p:nvSpPr>
          <p:cNvPr id="3" name="Rectangle 7"/>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5" name="Rectangle 8"/>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7" name="Rectangle 12"/>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r>
            <a:br>
              <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sr-Latn-RS" altLang="sr-Latn-RS" sz="1800" b="0" i="0" u="none" strike="noStrike" cap="none" normalizeH="0" baseline="0" smtClean="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1188720" y="14143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8" name="Rectangle 5"/>
          <p:cNvSpPr>
            <a:spLocks noChangeArrowheads="1"/>
          </p:cNvSpPr>
          <p:nvPr/>
        </p:nvSpPr>
        <p:spPr bwMode="auto">
          <a:xfrm>
            <a:off x="2139166" y="10211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9" name="Rectangle 6"/>
          <p:cNvSpPr>
            <a:spLocks noChangeArrowheads="1"/>
          </p:cNvSpPr>
          <p:nvPr/>
        </p:nvSpPr>
        <p:spPr bwMode="auto">
          <a:xfrm>
            <a:off x="2139166" y="14783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13" name="Rectangle 9"/>
          <p:cNvSpPr>
            <a:spLocks noChangeArrowheads="1"/>
          </p:cNvSpPr>
          <p:nvPr/>
        </p:nvSpPr>
        <p:spPr bwMode="auto">
          <a:xfrm>
            <a:off x="2139166" y="14783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17" name="Content Placeholder 2"/>
          <p:cNvSpPr txBox="1">
            <a:spLocks/>
          </p:cNvSpPr>
          <p:nvPr/>
        </p:nvSpPr>
        <p:spPr>
          <a:xfrm>
            <a:off x="1306483" y="1909423"/>
            <a:ext cx="10058400" cy="403119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endParaRPr lang="en-US" dirty="0" smtClean="0"/>
          </a:p>
        </p:txBody>
      </p:sp>
      <p:sp>
        <p:nvSpPr>
          <p:cNvPr id="11" name="Rectangle 2"/>
          <p:cNvSpPr>
            <a:spLocks noChangeArrowheads="1"/>
          </p:cNvSpPr>
          <p:nvPr/>
        </p:nvSpPr>
        <p:spPr bwMode="auto">
          <a:xfrm>
            <a:off x="0" y="-48399"/>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sr-Cyrl-RS" altLang="sr-Latn-RS"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r-Cyrl-RS" altLang="sr-Latn-R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5"/>
          <p:cNvSpPr>
            <a:spLocks noChangeArrowheads="1"/>
          </p:cNvSpPr>
          <p:nvPr/>
        </p:nvSpPr>
        <p:spPr bwMode="auto">
          <a:xfrm>
            <a:off x="1223357" y="15758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18" name="Rectangle 1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19" name="Rectangle 14"/>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14" name="Rectangle 2"/>
          <p:cNvSpPr>
            <a:spLocks noChangeArrowheads="1"/>
          </p:cNvSpPr>
          <p:nvPr/>
        </p:nvSpPr>
        <p:spPr bwMode="auto">
          <a:xfrm>
            <a:off x="1223357" y="179933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23" name="Rectangle 8"/>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24" name="Rectangle 9"/>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25" name="Rectangle 12"/>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16" name="Rectangle 2"/>
          <p:cNvSpPr>
            <a:spLocks noChangeArrowheads="1"/>
          </p:cNvSpPr>
          <p:nvPr/>
        </p:nvSpPr>
        <p:spPr bwMode="auto">
          <a:xfrm>
            <a:off x="1097280" y="14783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21" name="Rectangle 8"/>
          <p:cNvSpPr>
            <a:spLocks noChangeArrowheads="1"/>
          </p:cNvSpPr>
          <p:nvPr/>
        </p:nvSpPr>
        <p:spPr bwMode="auto">
          <a:xfrm>
            <a:off x="304800" y="304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26" name="Rectangle 11"/>
          <p:cNvSpPr>
            <a:spLocks noChangeArrowheads="1"/>
          </p:cNvSpPr>
          <p:nvPr/>
        </p:nvSpPr>
        <p:spPr bwMode="auto">
          <a:xfrm>
            <a:off x="304800" y="762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886200" algn="l"/>
              </a:tabLst>
              <a:defRPr>
                <a:solidFill>
                  <a:schemeClr val="tx1"/>
                </a:solidFill>
                <a:latin typeface="Arial" panose="020B0604020202020204" pitchFamily="34" charset="0"/>
              </a:defRPr>
            </a:lvl1pPr>
            <a:lvl2pPr eaLnBrk="0" fontAlgn="base" hangingPunct="0">
              <a:spcBef>
                <a:spcPct val="0"/>
              </a:spcBef>
              <a:spcAft>
                <a:spcPct val="0"/>
              </a:spcAft>
              <a:tabLst>
                <a:tab pos="3886200" algn="l"/>
              </a:tabLst>
              <a:defRPr>
                <a:solidFill>
                  <a:schemeClr val="tx1"/>
                </a:solidFill>
                <a:latin typeface="Arial" panose="020B0604020202020204" pitchFamily="34" charset="0"/>
              </a:defRPr>
            </a:lvl2pPr>
            <a:lvl3pPr eaLnBrk="0" fontAlgn="base" hangingPunct="0">
              <a:spcBef>
                <a:spcPct val="0"/>
              </a:spcBef>
              <a:spcAft>
                <a:spcPct val="0"/>
              </a:spcAft>
              <a:tabLst>
                <a:tab pos="3886200" algn="l"/>
              </a:tabLst>
              <a:defRPr>
                <a:solidFill>
                  <a:schemeClr val="tx1"/>
                </a:solidFill>
                <a:latin typeface="Arial" panose="020B0604020202020204" pitchFamily="34" charset="0"/>
              </a:defRPr>
            </a:lvl3pPr>
            <a:lvl4pPr eaLnBrk="0" fontAlgn="base" hangingPunct="0">
              <a:spcBef>
                <a:spcPct val="0"/>
              </a:spcBef>
              <a:spcAft>
                <a:spcPct val="0"/>
              </a:spcAft>
              <a:tabLst>
                <a:tab pos="3886200" algn="l"/>
              </a:tabLst>
              <a:defRPr>
                <a:solidFill>
                  <a:schemeClr val="tx1"/>
                </a:solidFill>
                <a:latin typeface="Arial" panose="020B0604020202020204" pitchFamily="34" charset="0"/>
              </a:defRPr>
            </a:lvl4pPr>
            <a:lvl5pPr eaLnBrk="0" fontAlgn="base" hangingPunct="0">
              <a:spcBef>
                <a:spcPct val="0"/>
              </a:spcBef>
              <a:spcAft>
                <a:spcPct val="0"/>
              </a:spcAft>
              <a:tabLst>
                <a:tab pos="3886200" algn="l"/>
              </a:tabLst>
              <a:defRPr>
                <a:solidFill>
                  <a:schemeClr val="tx1"/>
                </a:solidFill>
                <a:latin typeface="Arial" panose="020B0604020202020204" pitchFamily="34" charset="0"/>
              </a:defRPr>
            </a:lvl5pPr>
            <a:lvl6pPr eaLnBrk="0" fontAlgn="base" hangingPunct="0">
              <a:spcBef>
                <a:spcPct val="0"/>
              </a:spcBef>
              <a:spcAft>
                <a:spcPct val="0"/>
              </a:spcAft>
              <a:tabLst>
                <a:tab pos="3886200" algn="l"/>
              </a:tabLst>
              <a:defRPr>
                <a:solidFill>
                  <a:schemeClr val="tx1"/>
                </a:solidFill>
                <a:latin typeface="Arial" panose="020B0604020202020204" pitchFamily="34" charset="0"/>
              </a:defRPr>
            </a:lvl6pPr>
            <a:lvl7pPr eaLnBrk="0" fontAlgn="base" hangingPunct="0">
              <a:spcBef>
                <a:spcPct val="0"/>
              </a:spcBef>
              <a:spcAft>
                <a:spcPct val="0"/>
              </a:spcAft>
              <a:tabLst>
                <a:tab pos="3886200" algn="l"/>
              </a:tabLst>
              <a:defRPr>
                <a:solidFill>
                  <a:schemeClr val="tx1"/>
                </a:solidFill>
                <a:latin typeface="Arial" panose="020B0604020202020204" pitchFamily="34" charset="0"/>
              </a:defRPr>
            </a:lvl7pPr>
            <a:lvl8pPr eaLnBrk="0" fontAlgn="base" hangingPunct="0">
              <a:spcBef>
                <a:spcPct val="0"/>
              </a:spcBef>
              <a:spcAft>
                <a:spcPct val="0"/>
              </a:spcAft>
              <a:tabLst>
                <a:tab pos="3886200" algn="l"/>
              </a:tabLst>
              <a:defRPr>
                <a:solidFill>
                  <a:schemeClr val="tx1"/>
                </a:solidFill>
                <a:latin typeface="Arial" panose="020B0604020202020204" pitchFamily="34" charset="0"/>
              </a:defRPr>
            </a:lvl8pPr>
            <a:lvl9pPr eaLnBrk="0" fontAlgn="base" hangingPunct="0">
              <a:spcBef>
                <a:spcPct val="0"/>
              </a:spcBef>
              <a:spcAft>
                <a:spcPct val="0"/>
              </a:spcAft>
              <a:tabLst>
                <a:tab pos="3886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3886200" algn="l"/>
              </a:tabLst>
            </a:pPr>
            <a:endParaRPr kumimoji="0" lang="sr-Cyrl-RS" altLang="sr-Latn-RS"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3886200" algn="l"/>
              </a:tabLst>
            </a:pPr>
            <a:r>
              <a:rPr kumimoji="0" lang="sr-Cyrl-RS" altLang="sr-Latn-RS"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sr-Cyrl-RS" altLang="sr-Latn-RS" sz="1800" b="0" i="0" u="none" strike="noStrike" cap="none" normalizeH="0" baseline="0" smtClean="0">
              <a:ln>
                <a:noFill/>
              </a:ln>
              <a:solidFill>
                <a:schemeClr val="tx1"/>
              </a:solidFill>
              <a:effectLst/>
              <a:latin typeface="Arial" panose="020B0604020202020204" pitchFamily="34" charset="0"/>
            </a:endParaRPr>
          </a:p>
        </p:txBody>
      </p:sp>
      <p:sp>
        <p:nvSpPr>
          <p:cNvPr id="35" name="Content Placeholder 2"/>
          <p:cNvSpPr txBox="1">
            <a:spLocks/>
          </p:cNvSpPr>
          <p:nvPr/>
        </p:nvSpPr>
        <p:spPr>
          <a:xfrm>
            <a:off x="1188720" y="2061823"/>
            <a:ext cx="10328563" cy="4031191"/>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sr-Latn-RS" dirty="0"/>
              <a:t>- primene različitih filtera, pogotovo konvolucionih, procesorki su jako zahtevne operacije u pogledu potrošnje procesorskog vremena</a:t>
            </a:r>
            <a:endParaRPr lang="sr-Cyrl-RS" dirty="0"/>
          </a:p>
          <a:p>
            <a:r>
              <a:rPr lang="sr-Latn-RS" dirty="0"/>
              <a:t>- dobijene perfomanse i rezultati testiranja dosta zavise od hardverske platforme na kojoj je testiranje radjeno, tačnije od karakteristika procesora i RAM memorije uredjaja</a:t>
            </a:r>
            <a:endParaRPr lang="sr-Cyrl-RS" dirty="0"/>
          </a:p>
          <a:p>
            <a:r>
              <a:rPr lang="sr-Latn-RS" dirty="0"/>
              <a:t>- testiranja su vršena na uredjajima relativno novijih generacija, te su rezultati prihvatljivi i izvršenja različitih funkcionlosti prilikom korišćenja aplikacije su vremenski zadovoljavajuća jer ne zahtevaju previše čekanja od strane korisnika na njihovo izvšenje</a:t>
            </a:r>
            <a:endParaRPr lang="sr-Cyrl-RS" dirty="0"/>
          </a:p>
          <a:p>
            <a:r>
              <a:rPr lang="sr-Latn-RS" dirty="0"/>
              <a:t>- procesorski su posebno zahtevni konvolucioni filteri, pogotovo Gausian Blur filter, koji se može izvršavati koristeći konvolucionu matricu (kernel) dimenzija većih od standardnih 3x3, pri čemu se sa povećanjem dimenzija matice višestruko povećava vreme neophodno za izvršenje filtera</a:t>
            </a:r>
            <a:endParaRPr lang="sr-Cyrl-RS" dirty="0"/>
          </a:p>
          <a:p>
            <a:r>
              <a:rPr lang="sr-Latn-RS" dirty="0"/>
              <a:t>- ostali unarni filteri, osim konvolucionih, kao i binarne operacije imaju slične performanse u pogledu vremena izvršavanja</a:t>
            </a:r>
            <a:endParaRPr lang="sr-Cyrl-RS" dirty="0"/>
          </a:p>
          <a:p>
            <a:endParaRPr lang="sr-Latn-RS" dirty="0" smtClean="0"/>
          </a:p>
        </p:txBody>
      </p:sp>
    </p:spTree>
    <p:extLst>
      <p:ext uri="{BB962C8B-B14F-4D97-AF65-F5344CB8AC3E}">
        <p14:creationId xmlns:p14="http://schemas.microsoft.com/office/powerpoint/2010/main" val="12424084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sr-Latn-RS" sz="2400" b="1" dirty="0" smtClean="0"/>
              <a:t>Zaključak</a:t>
            </a:r>
            <a:r>
              <a:rPr lang="en-US" b="1" dirty="0"/>
              <a:t/>
            </a:r>
            <a:br>
              <a:rPr lang="en-US" b="1" dirty="0"/>
            </a:br>
            <a:endParaRPr lang="en-US" dirty="0"/>
          </a:p>
        </p:txBody>
      </p:sp>
      <p:sp>
        <p:nvSpPr>
          <p:cNvPr id="4" name="Slide Number Placeholder 3"/>
          <p:cNvSpPr>
            <a:spLocks noGrp="1"/>
          </p:cNvSpPr>
          <p:nvPr>
            <p:ph type="sldNum" sz="quarter" idx="12"/>
          </p:nvPr>
        </p:nvSpPr>
        <p:spPr/>
        <p:txBody>
          <a:bodyPr/>
          <a:lstStyle/>
          <a:p>
            <a:fld id="{4CE482DC-2269-4F26-9D2A-7E44B1A4CD85}" type="slidenum">
              <a:rPr lang="en-US" smtClean="0"/>
              <a:t>61</a:t>
            </a:fld>
            <a:endParaRPr lang="en-US" dirty="0"/>
          </a:p>
        </p:txBody>
      </p:sp>
      <p:sp>
        <p:nvSpPr>
          <p:cNvPr id="6" name="Footer Placeholder 5"/>
          <p:cNvSpPr>
            <a:spLocks noGrp="1"/>
          </p:cNvSpPr>
          <p:nvPr>
            <p:ph type="ftr" sz="quarter" idx="11"/>
          </p:nvPr>
        </p:nvSpPr>
        <p:spPr/>
        <p:txBody>
          <a:bodyPr/>
          <a:lstStyle/>
          <a:p>
            <a:r>
              <a:rPr lang="en-US" smtClean="0"/>
              <a:t>Multimedijalni sistemi</a:t>
            </a:r>
            <a:endParaRPr lang="en-US" dirty="0"/>
          </a:p>
        </p:txBody>
      </p:sp>
      <p:sp>
        <p:nvSpPr>
          <p:cNvPr id="12" name="Content Placeholder 2"/>
          <p:cNvSpPr>
            <a:spLocks noGrp="1"/>
          </p:cNvSpPr>
          <p:nvPr>
            <p:ph idx="1"/>
          </p:nvPr>
        </p:nvSpPr>
        <p:spPr>
          <a:xfrm>
            <a:off x="1154083" y="1757023"/>
            <a:ext cx="10058400" cy="4031191"/>
          </a:xfrm>
        </p:spPr>
        <p:txBody>
          <a:bodyPr>
            <a:normAutofit/>
          </a:bodyPr>
          <a:lstStyle/>
          <a:p>
            <a:pPr marL="0" indent="0">
              <a:buNone/>
            </a:pPr>
            <a:endParaRPr lang="en-US" dirty="0"/>
          </a:p>
          <a:p>
            <a:endParaRPr lang="sr-Latn-RS" dirty="0" smtClean="0"/>
          </a:p>
          <a:p>
            <a:endParaRPr lang="sr-Latn-RS" dirty="0" smtClean="0"/>
          </a:p>
        </p:txBody>
      </p:sp>
      <p:sp>
        <p:nvSpPr>
          <p:cNvPr id="3" name="Rectangle 7"/>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5" name="Rectangle 8"/>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7" name="Rectangle 12"/>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r>
            <a:br>
              <a:rPr kumimoji="0" lang="sr-Latn-RS" altLang="sr-Latn-R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kumimoji="0" lang="sr-Latn-RS" altLang="sr-Latn-RS" sz="1800" b="0" i="0" u="none" strike="noStrike" cap="none" normalizeH="0" baseline="0" smtClean="0">
              <a:ln>
                <a:noFill/>
              </a:ln>
              <a:solidFill>
                <a:schemeClr val="tx1"/>
              </a:solidFill>
              <a:effectLst/>
              <a:latin typeface="Arial" panose="020B0604020202020204" pitchFamily="34" charset="0"/>
            </a:endParaRPr>
          </a:p>
        </p:txBody>
      </p:sp>
      <p:sp>
        <p:nvSpPr>
          <p:cNvPr id="10" name="Rectangle 5"/>
          <p:cNvSpPr>
            <a:spLocks noChangeArrowheads="1"/>
          </p:cNvSpPr>
          <p:nvPr/>
        </p:nvSpPr>
        <p:spPr bwMode="auto">
          <a:xfrm>
            <a:off x="1188720" y="14143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8" name="Rectangle 5"/>
          <p:cNvSpPr>
            <a:spLocks noChangeArrowheads="1"/>
          </p:cNvSpPr>
          <p:nvPr/>
        </p:nvSpPr>
        <p:spPr bwMode="auto">
          <a:xfrm>
            <a:off x="2139166" y="10211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9" name="Rectangle 6"/>
          <p:cNvSpPr>
            <a:spLocks noChangeArrowheads="1"/>
          </p:cNvSpPr>
          <p:nvPr/>
        </p:nvSpPr>
        <p:spPr bwMode="auto">
          <a:xfrm>
            <a:off x="2139166" y="14783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13" name="Rectangle 9"/>
          <p:cNvSpPr>
            <a:spLocks noChangeArrowheads="1"/>
          </p:cNvSpPr>
          <p:nvPr/>
        </p:nvSpPr>
        <p:spPr bwMode="auto">
          <a:xfrm>
            <a:off x="2139166" y="14783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17" name="Content Placeholder 2"/>
          <p:cNvSpPr txBox="1">
            <a:spLocks/>
          </p:cNvSpPr>
          <p:nvPr/>
        </p:nvSpPr>
        <p:spPr>
          <a:xfrm>
            <a:off x="1306483" y="1909423"/>
            <a:ext cx="10058400" cy="403119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endParaRPr lang="en-US" dirty="0" smtClean="0"/>
          </a:p>
        </p:txBody>
      </p:sp>
      <p:sp>
        <p:nvSpPr>
          <p:cNvPr id="11" name="Rectangle 2"/>
          <p:cNvSpPr>
            <a:spLocks noChangeArrowheads="1"/>
          </p:cNvSpPr>
          <p:nvPr/>
        </p:nvSpPr>
        <p:spPr bwMode="auto">
          <a:xfrm>
            <a:off x="0" y="-48399"/>
            <a:ext cx="184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sr-Cyrl-RS" altLang="sr-Latn-RS"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r-Cyrl-RS" altLang="sr-Latn-R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5"/>
          <p:cNvSpPr>
            <a:spLocks noChangeArrowheads="1"/>
          </p:cNvSpPr>
          <p:nvPr/>
        </p:nvSpPr>
        <p:spPr bwMode="auto">
          <a:xfrm>
            <a:off x="1223357" y="157581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18" name="Rectangle 1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19" name="Rectangle 14"/>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14" name="Rectangle 2"/>
          <p:cNvSpPr>
            <a:spLocks noChangeArrowheads="1"/>
          </p:cNvSpPr>
          <p:nvPr/>
        </p:nvSpPr>
        <p:spPr bwMode="auto">
          <a:xfrm>
            <a:off x="1223357" y="179933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23" name="Rectangle 8"/>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24" name="Rectangle 9"/>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25" name="Rectangle 12"/>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16" name="Rectangle 2"/>
          <p:cNvSpPr>
            <a:spLocks noChangeArrowheads="1"/>
          </p:cNvSpPr>
          <p:nvPr/>
        </p:nvSpPr>
        <p:spPr bwMode="auto">
          <a:xfrm>
            <a:off x="1097280" y="14783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21" name="Rectangle 8"/>
          <p:cNvSpPr>
            <a:spLocks noChangeArrowheads="1"/>
          </p:cNvSpPr>
          <p:nvPr/>
        </p:nvSpPr>
        <p:spPr bwMode="auto">
          <a:xfrm>
            <a:off x="304800" y="304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sr-Cyrl-RS"/>
          </a:p>
        </p:txBody>
      </p:sp>
      <p:sp>
        <p:nvSpPr>
          <p:cNvPr id="26" name="Rectangle 11"/>
          <p:cNvSpPr>
            <a:spLocks noChangeArrowheads="1"/>
          </p:cNvSpPr>
          <p:nvPr/>
        </p:nvSpPr>
        <p:spPr bwMode="auto">
          <a:xfrm>
            <a:off x="304800" y="762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886200" algn="l"/>
              </a:tabLst>
              <a:defRPr>
                <a:solidFill>
                  <a:schemeClr val="tx1"/>
                </a:solidFill>
                <a:latin typeface="Arial" panose="020B0604020202020204" pitchFamily="34" charset="0"/>
              </a:defRPr>
            </a:lvl1pPr>
            <a:lvl2pPr eaLnBrk="0" fontAlgn="base" hangingPunct="0">
              <a:spcBef>
                <a:spcPct val="0"/>
              </a:spcBef>
              <a:spcAft>
                <a:spcPct val="0"/>
              </a:spcAft>
              <a:tabLst>
                <a:tab pos="3886200" algn="l"/>
              </a:tabLst>
              <a:defRPr>
                <a:solidFill>
                  <a:schemeClr val="tx1"/>
                </a:solidFill>
                <a:latin typeface="Arial" panose="020B0604020202020204" pitchFamily="34" charset="0"/>
              </a:defRPr>
            </a:lvl2pPr>
            <a:lvl3pPr eaLnBrk="0" fontAlgn="base" hangingPunct="0">
              <a:spcBef>
                <a:spcPct val="0"/>
              </a:spcBef>
              <a:spcAft>
                <a:spcPct val="0"/>
              </a:spcAft>
              <a:tabLst>
                <a:tab pos="3886200" algn="l"/>
              </a:tabLst>
              <a:defRPr>
                <a:solidFill>
                  <a:schemeClr val="tx1"/>
                </a:solidFill>
                <a:latin typeface="Arial" panose="020B0604020202020204" pitchFamily="34" charset="0"/>
              </a:defRPr>
            </a:lvl3pPr>
            <a:lvl4pPr eaLnBrk="0" fontAlgn="base" hangingPunct="0">
              <a:spcBef>
                <a:spcPct val="0"/>
              </a:spcBef>
              <a:spcAft>
                <a:spcPct val="0"/>
              </a:spcAft>
              <a:tabLst>
                <a:tab pos="3886200" algn="l"/>
              </a:tabLst>
              <a:defRPr>
                <a:solidFill>
                  <a:schemeClr val="tx1"/>
                </a:solidFill>
                <a:latin typeface="Arial" panose="020B0604020202020204" pitchFamily="34" charset="0"/>
              </a:defRPr>
            </a:lvl4pPr>
            <a:lvl5pPr eaLnBrk="0" fontAlgn="base" hangingPunct="0">
              <a:spcBef>
                <a:spcPct val="0"/>
              </a:spcBef>
              <a:spcAft>
                <a:spcPct val="0"/>
              </a:spcAft>
              <a:tabLst>
                <a:tab pos="3886200" algn="l"/>
              </a:tabLst>
              <a:defRPr>
                <a:solidFill>
                  <a:schemeClr val="tx1"/>
                </a:solidFill>
                <a:latin typeface="Arial" panose="020B0604020202020204" pitchFamily="34" charset="0"/>
              </a:defRPr>
            </a:lvl5pPr>
            <a:lvl6pPr eaLnBrk="0" fontAlgn="base" hangingPunct="0">
              <a:spcBef>
                <a:spcPct val="0"/>
              </a:spcBef>
              <a:spcAft>
                <a:spcPct val="0"/>
              </a:spcAft>
              <a:tabLst>
                <a:tab pos="3886200" algn="l"/>
              </a:tabLst>
              <a:defRPr>
                <a:solidFill>
                  <a:schemeClr val="tx1"/>
                </a:solidFill>
                <a:latin typeface="Arial" panose="020B0604020202020204" pitchFamily="34" charset="0"/>
              </a:defRPr>
            </a:lvl6pPr>
            <a:lvl7pPr eaLnBrk="0" fontAlgn="base" hangingPunct="0">
              <a:spcBef>
                <a:spcPct val="0"/>
              </a:spcBef>
              <a:spcAft>
                <a:spcPct val="0"/>
              </a:spcAft>
              <a:tabLst>
                <a:tab pos="3886200" algn="l"/>
              </a:tabLst>
              <a:defRPr>
                <a:solidFill>
                  <a:schemeClr val="tx1"/>
                </a:solidFill>
                <a:latin typeface="Arial" panose="020B0604020202020204" pitchFamily="34" charset="0"/>
              </a:defRPr>
            </a:lvl7pPr>
            <a:lvl8pPr eaLnBrk="0" fontAlgn="base" hangingPunct="0">
              <a:spcBef>
                <a:spcPct val="0"/>
              </a:spcBef>
              <a:spcAft>
                <a:spcPct val="0"/>
              </a:spcAft>
              <a:tabLst>
                <a:tab pos="3886200" algn="l"/>
              </a:tabLst>
              <a:defRPr>
                <a:solidFill>
                  <a:schemeClr val="tx1"/>
                </a:solidFill>
                <a:latin typeface="Arial" panose="020B0604020202020204" pitchFamily="34" charset="0"/>
              </a:defRPr>
            </a:lvl8pPr>
            <a:lvl9pPr eaLnBrk="0" fontAlgn="base" hangingPunct="0">
              <a:spcBef>
                <a:spcPct val="0"/>
              </a:spcBef>
              <a:spcAft>
                <a:spcPct val="0"/>
              </a:spcAft>
              <a:tabLst>
                <a:tab pos="3886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3886200" algn="l"/>
              </a:tabLst>
            </a:pPr>
            <a:endParaRPr kumimoji="0" lang="sr-Cyrl-RS" altLang="sr-Latn-RS"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3886200" algn="l"/>
              </a:tabLst>
            </a:pPr>
            <a:r>
              <a:rPr kumimoji="0" lang="sr-Cyrl-RS" altLang="sr-Latn-RS" sz="1100" b="0" i="0" u="none" strike="noStrike" cap="none" normalizeH="0" baseline="0" smtClean="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kumimoji="0" lang="sr-Cyrl-RS" altLang="sr-Latn-RS" sz="1800" b="0" i="0" u="none" strike="noStrike" cap="none" normalizeH="0" baseline="0" smtClean="0">
              <a:ln>
                <a:noFill/>
              </a:ln>
              <a:solidFill>
                <a:schemeClr val="tx1"/>
              </a:solidFill>
              <a:effectLst/>
              <a:latin typeface="Arial" panose="020B0604020202020204" pitchFamily="34" charset="0"/>
            </a:endParaRPr>
          </a:p>
        </p:txBody>
      </p:sp>
      <p:sp>
        <p:nvSpPr>
          <p:cNvPr id="35" name="Content Placeholder 2"/>
          <p:cNvSpPr txBox="1">
            <a:spLocks/>
          </p:cNvSpPr>
          <p:nvPr/>
        </p:nvSpPr>
        <p:spPr>
          <a:xfrm>
            <a:off x="1188720" y="2061823"/>
            <a:ext cx="10328563" cy="4031191"/>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sr-Latn-RS" dirty="0"/>
              <a:t>- prikaz histograma, kako nad pojedinačnom slikom, tako i u realnom vremenu, zadovoljavajuće je brzine i okom korisnika se ne primećuje čekanje neophodno za izračunavanje i prikazivanje istog, a koje se obavlja u pozadini (u realnom vremenu kako se menja slika zahvaćena kamerom telefona)</a:t>
            </a:r>
            <a:endParaRPr lang="sr-Cyrl-RS" dirty="0"/>
          </a:p>
          <a:p>
            <a:r>
              <a:rPr lang="sr-Latn-RS" dirty="0"/>
              <a:t>- dobijene performanse ne zavise od veličine, odnosno broja bajtova koje slika zauzima u memoriji telefona, kao i dimenzija slike s obzirom da je pre korišćenja svih funkcionalnosti izvršavano sklaliranje slika kako ne bi došlo do prekoračenja dozvoljene memorije za učitanu sliku</a:t>
            </a:r>
            <a:endParaRPr lang="sr-Cyrl-RS" dirty="0"/>
          </a:p>
          <a:p>
            <a:r>
              <a:rPr lang="sr-Latn-RS" dirty="0"/>
              <a:t>- dobijene performanse bi bile bolje da je testiranje vršeno na procesorki i memorijski jačim Android uredjajima novijih generacija u odnosu na Samsung Galaxy S3 i Samsung Galaxy S4</a:t>
            </a:r>
            <a:endParaRPr lang="sr-Cyrl-RS" dirty="0"/>
          </a:p>
          <a:p>
            <a:r>
              <a:rPr lang="sr-Latn-RS" dirty="0"/>
              <a:t>- dobijene performanse bi bile bolje da su implementirane </a:t>
            </a:r>
            <a:r>
              <a:rPr lang="sr-Latn-RS" i="1" dirty="0"/>
              <a:t>native </a:t>
            </a:r>
            <a:r>
              <a:rPr lang="sr-Latn-RS" dirty="0"/>
              <a:t>metode za obradu slika koje bi dozvolile direktan pristup memoriji i rad sa registrima</a:t>
            </a:r>
            <a:endParaRPr lang="sr-Cyrl-RS" dirty="0"/>
          </a:p>
          <a:p>
            <a:r>
              <a:rPr lang="sr-Latn-RS" dirty="0"/>
              <a:t>- dobijene performanse bi bile bolje kada bi se implementacija vršila na multiprocesorskim sistemima koji su pogodni za ovakvu vrstu algoritama i kod kojih bi celokupan „posao“ koji treba da se izvrši u toku rada algoritma bilo delegiran na veći broj procesora koji bi paralelno radili</a:t>
            </a:r>
            <a:endParaRPr lang="sr-Cyrl-RS" dirty="0"/>
          </a:p>
          <a:p>
            <a:endParaRPr lang="sr-Latn-RS" dirty="0" smtClean="0"/>
          </a:p>
        </p:txBody>
      </p:sp>
    </p:spTree>
    <p:extLst>
      <p:ext uri="{BB962C8B-B14F-4D97-AF65-F5344CB8AC3E}">
        <p14:creationId xmlns:p14="http://schemas.microsoft.com/office/powerpoint/2010/main" val="4693347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sr-Latn-RS" sz="2400" b="1" dirty="0" smtClean="0"/>
              <a:t>Black and white filter</a:t>
            </a:r>
            <a:r>
              <a:rPr lang="en-US" b="1" dirty="0"/>
              <a:t/>
            </a:r>
            <a:br>
              <a:rPr lang="en-US" b="1" dirty="0"/>
            </a:br>
            <a:endParaRPr lang="en-US" dirty="0"/>
          </a:p>
        </p:txBody>
      </p:sp>
      <p:sp>
        <p:nvSpPr>
          <p:cNvPr id="3" name="Content Placeholder 2"/>
          <p:cNvSpPr>
            <a:spLocks noGrp="1"/>
          </p:cNvSpPr>
          <p:nvPr>
            <p:ph idx="1"/>
          </p:nvPr>
        </p:nvSpPr>
        <p:spPr>
          <a:xfrm>
            <a:off x="1097280" y="1845734"/>
            <a:ext cx="10058400" cy="4031191"/>
          </a:xfrm>
        </p:spPr>
        <p:txBody>
          <a:bodyPr>
            <a:normAutofit/>
          </a:bodyPr>
          <a:lstStyle/>
          <a:p>
            <a:pPr algn="just"/>
            <a:r>
              <a:rPr lang="sr-Latn-RS" dirty="0"/>
              <a:t>Black and white predstavlja filter koji za </a:t>
            </a:r>
            <a:r>
              <a:rPr lang="sr-Latn-RS" dirty="0" smtClean="0"/>
              <a:t>sliku </a:t>
            </a:r>
            <a:r>
              <a:rPr lang="sr-Latn-RS" dirty="0"/>
              <a:t>koja se zadaje, kao i </a:t>
            </a:r>
            <a:r>
              <a:rPr lang="sr-Latn-RS" i="1" dirty="0"/>
              <a:t>scale</a:t>
            </a:r>
            <a:r>
              <a:rPr lang="sr-Latn-RS" dirty="0"/>
              <a:t> parametar koji predstavlja intenzitet, vraća sliku čiji pikseli mogu imati samo crnu ili belu boju. tj. vrednosti komponenti </a:t>
            </a:r>
            <a:r>
              <a:rPr lang="sr-Latn-RS" i="1" dirty="0"/>
              <a:t>RGB</a:t>
            </a:r>
            <a:r>
              <a:rPr lang="sr-Latn-RS" dirty="0"/>
              <a:t> za sve piksele mogu biti ili </a:t>
            </a:r>
            <a:r>
              <a:rPr lang="sr-Latn-RS" i="1" dirty="0"/>
              <a:t>0,0,0</a:t>
            </a:r>
            <a:r>
              <a:rPr lang="sr-Latn-RS" dirty="0"/>
              <a:t> ili </a:t>
            </a:r>
            <a:r>
              <a:rPr lang="sr-Latn-RS" i="1" dirty="0"/>
              <a:t>255,255,255</a:t>
            </a:r>
            <a:r>
              <a:rPr lang="sr-Latn-RS" dirty="0"/>
              <a:t>. </a:t>
            </a:r>
            <a:endParaRPr lang="sr-Latn-RS" dirty="0" smtClean="0"/>
          </a:p>
          <a:p>
            <a:pPr algn="just"/>
            <a:r>
              <a:rPr lang="sr-Latn-RS" dirty="0"/>
              <a:t>Filter </a:t>
            </a:r>
            <a:r>
              <a:rPr lang="sr-Latn-RS" dirty="0" smtClean="0"/>
              <a:t>računa </a:t>
            </a:r>
            <a:r>
              <a:rPr lang="sr-Latn-RS" dirty="0"/>
              <a:t>prag na osnovu </a:t>
            </a:r>
            <a:r>
              <a:rPr lang="sr-Latn-RS" i="1" dirty="0"/>
              <a:t>scale</a:t>
            </a:r>
            <a:r>
              <a:rPr lang="sr-Latn-RS" dirty="0"/>
              <a:t> parametra po </a:t>
            </a:r>
            <a:r>
              <a:rPr lang="sr-Latn-RS" dirty="0" smtClean="0"/>
              <a:t>formuli:</a:t>
            </a:r>
          </a:p>
          <a:p>
            <a:endParaRPr lang="sr-Latn-RS" i="1" dirty="0"/>
          </a:p>
          <a:p>
            <a:pPr algn="just"/>
            <a:r>
              <a:rPr lang="sr-Latn-RS" dirty="0"/>
              <a:t>Zatim se vrši obilazak matrice i za svaki piksel određuje </a:t>
            </a:r>
            <a:r>
              <a:rPr lang="sr-Latn-RS" dirty="0" smtClean="0"/>
              <a:t>njegovo </a:t>
            </a:r>
            <a:r>
              <a:rPr lang="sr-Latn-RS" dirty="0" smtClean="0"/>
              <a:t>osvetljenje:</a:t>
            </a:r>
            <a:endParaRPr lang="sr-Latn-RS" dirty="0" smtClean="0"/>
          </a:p>
          <a:p>
            <a:endParaRPr lang="sr-Latn-RS" dirty="0"/>
          </a:p>
          <a:p>
            <a:pPr algn="just"/>
            <a:r>
              <a:rPr lang="sr-Latn-RS" dirty="0"/>
              <a:t>Nakon toga se na osnovu osvetljenosti piksela i praga računa njegova nova vrednost i to ako je </a:t>
            </a:r>
            <a:r>
              <a:rPr lang="sr-Latn-RS" i="1" dirty="0"/>
              <a:t>newValue &gt; t </a:t>
            </a:r>
            <a:r>
              <a:rPr lang="sr-Latn-RS" dirty="0"/>
              <a:t>uzima se </a:t>
            </a:r>
            <a:r>
              <a:rPr lang="sr-Latn-RS" i="1" dirty="0"/>
              <a:t>255</a:t>
            </a:r>
            <a:r>
              <a:rPr lang="sr-Latn-RS" dirty="0"/>
              <a:t>, ako je </a:t>
            </a:r>
            <a:r>
              <a:rPr lang="sr-Latn-RS" i="1" dirty="0"/>
              <a:t>newValue &lt; t </a:t>
            </a:r>
            <a:r>
              <a:rPr lang="sr-Latn-RS" dirty="0"/>
              <a:t>uzima se </a:t>
            </a:r>
            <a:r>
              <a:rPr lang="sr-Latn-RS" i="1" dirty="0"/>
              <a:t>0</a:t>
            </a:r>
            <a:r>
              <a:rPr lang="sr-Latn-RS" dirty="0"/>
              <a:t>, ako je </a:t>
            </a:r>
            <a:r>
              <a:rPr lang="sr-Latn-RS" i="1" dirty="0"/>
              <a:t>t &gt; 127.5 </a:t>
            </a:r>
            <a:r>
              <a:rPr lang="sr-Latn-RS" dirty="0"/>
              <a:t>uzima se </a:t>
            </a:r>
            <a:r>
              <a:rPr lang="sr-Latn-RS" i="1" dirty="0"/>
              <a:t>255</a:t>
            </a:r>
            <a:r>
              <a:rPr lang="sr-Latn-RS" dirty="0"/>
              <a:t>, ako je </a:t>
            </a:r>
            <a:r>
              <a:rPr lang="sr-Latn-RS" i="1" dirty="0"/>
              <a:t>t &lt; 127.5</a:t>
            </a:r>
            <a:r>
              <a:rPr lang="sr-Latn-RS" dirty="0"/>
              <a:t> uzima se </a:t>
            </a:r>
            <a:r>
              <a:rPr lang="sr-Latn-RS" i="1" dirty="0"/>
              <a:t>0</a:t>
            </a:r>
            <a:r>
              <a:rPr lang="sr-Latn-RS" dirty="0"/>
              <a:t> i na kraju ako nije ni jedan od prethodnih uslova uzima se </a:t>
            </a:r>
            <a:r>
              <a:rPr lang="sr-Latn-RS" i="1" dirty="0"/>
              <a:t>255</a:t>
            </a:r>
            <a:r>
              <a:rPr lang="sr-Latn-RS" i="1" dirty="0" smtClean="0"/>
              <a:t>. </a:t>
            </a:r>
            <a:r>
              <a:rPr lang="sr-Latn-RS" dirty="0" smtClean="0"/>
              <a:t>Ta se vrednost postavlja za svaku od tri </a:t>
            </a:r>
            <a:r>
              <a:rPr lang="sr-Latn-RS" i="1" dirty="0" smtClean="0"/>
              <a:t>RGB </a:t>
            </a:r>
            <a:r>
              <a:rPr lang="sr-Latn-RS" dirty="0" smtClean="0"/>
              <a:t>komponente slike.</a:t>
            </a:r>
            <a:endParaRPr lang="sr-Latn-RS" i="1" dirty="0"/>
          </a:p>
        </p:txBody>
      </p:sp>
      <p:pic>
        <p:nvPicPr>
          <p:cNvPr id="14" name="Picture 13"/>
          <p:cNvPicPr>
            <a:picLocks noChangeAspect="1"/>
          </p:cNvPicPr>
          <p:nvPr/>
        </p:nvPicPr>
        <p:blipFill>
          <a:blip r:embed="rId2"/>
          <a:stretch>
            <a:fillRect/>
          </a:stretch>
        </p:blipFill>
        <p:spPr>
          <a:xfrm>
            <a:off x="5126396" y="3305188"/>
            <a:ext cx="2000168" cy="318868"/>
          </a:xfrm>
          <a:prstGeom prst="rect">
            <a:avLst/>
          </a:prstGeom>
        </p:spPr>
      </p:pic>
      <p:pic>
        <p:nvPicPr>
          <p:cNvPr id="15" name="Picture 14"/>
          <p:cNvPicPr>
            <a:picLocks noChangeAspect="1"/>
          </p:cNvPicPr>
          <p:nvPr/>
        </p:nvPicPr>
        <p:blipFill>
          <a:blip r:embed="rId3"/>
          <a:stretch>
            <a:fillRect/>
          </a:stretch>
        </p:blipFill>
        <p:spPr>
          <a:xfrm>
            <a:off x="3267373" y="4321917"/>
            <a:ext cx="6358463" cy="278658"/>
          </a:xfrm>
          <a:prstGeom prst="rect">
            <a:avLst/>
          </a:prstGeom>
        </p:spPr>
      </p:pic>
      <p:sp>
        <p:nvSpPr>
          <p:cNvPr id="8" name="Slide Number Placeholder 7"/>
          <p:cNvSpPr>
            <a:spLocks noGrp="1"/>
          </p:cNvSpPr>
          <p:nvPr>
            <p:ph type="sldNum" sz="quarter" idx="12"/>
          </p:nvPr>
        </p:nvSpPr>
        <p:spPr/>
        <p:txBody>
          <a:bodyPr/>
          <a:lstStyle/>
          <a:p>
            <a:fld id="{4CE482DC-2269-4F26-9D2A-7E44B1A4CD85}" type="slidenum">
              <a:rPr lang="en-US" smtClean="0"/>
              <a:t>7</a:t>
            </a:fld>
            <a:endParaRPr lang="en-US" dirty="0"/>
          </a:p>
        </p:txBody>
      </p:sp>
      <p:sp>
        <p:nvSpPr>
          <p:cNvPr id="9" name="Footer Placeholder 8"/>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2146843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sr-Latn-RS" sz="2400" b="1" dirty="0"/>
              <a:t>Black and white filter</a:t>
            </a:r>
            <a:r>
              <a:rPr lang="en-US" b="1" dirty="0"/>
              <a:t/>
            </a:r>
            <a:br>
              <a:rPr lang="en-US" b="1" dirty="0"/>
            </a:br>
            <a:endParaRPr lang="en-US" dirty="0"/>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249680" y="1962150"/>
            <a:ext cx="4265295" cy="2465874"/>
          </a:xfrm>
          <a:prstGeom prst="rect">
            <a:avLst/>
          </a:prstGeom>
        </p:spPr>
      </p:pic>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6885432" y="1959144"/>
            <a:ext cx="4270248" cy="2468880"/>
          </a:xfrm>
          <a:prstGeom prst="rect">
            <a:avLst/>
          </a:prstGeom>
        </p:spPr>
      </p:pic>
      <p:sp>
        <p:nvSpPr>
          <p:cNvPr id="8" name="Text Box 330"/>
          <p:cNvSpPr txBox="1"/>
          <p:nvPr/>
        </p:nvSpPr>
        <p:spPr>
          <a:xfrm>
            <a:off x="2021840" y="4519464"/>
            <a:ext cx="2166620" cy="1384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Originalna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pre black&amp;white filtera</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Box 338"/>
          <p:cNvSpPr txBox="1"/>
          <p:nvPr/>
        </p:nvSpPr>
        <p:spPr>
          <a:xfrm>
            <a:off x="7813040" y="4519464"/>
            <a:ext cx="2166620" cy="2769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nakon primene black and white fitera sa faktorom 50</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Slide Number Placeholder 12"/>
          <p:cNvSpPr>
            <a:spLocks noGrp="1"/>
          </p:cNvSpPr>
          <p:nvPr>
            <p:ph type="sldNum" sz="quarter" idx="12"/>
          </p:nvPr>
        </p:nvSpPr>
        <p:spPr/>
        <p:txBody>
          <a:bodyPr/>
          <a:lstStyle/>
          <a:p>
            <a:fld id="{4CE482DC-2269-4F26-9D2A-7E44B1A4CD85}" type="slidenum">
              <a:rPr lang="en-US" smtClean="0"/>
              <a:t>8</a:t>
            </a:fld>
            <a:endParaRPr lang="en-US" dirty="0"/>
          </a:p>
        </p:txBody>
      </p:sp>
      <p:sp>
        <p:nvSpPr>
          <p:cNvPr id="14" name="Footer Placeholder 13"/>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173937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2400" b="1" dirty="0" smtClean="0"/>
              <a:t>Brightness</a:t>
            </a:r>
            <a:r>
              <a:rPr lang="sr-Latn-RS" sz="2400" b="1" dirty="0"/>
              <a:t> </a:t>
            </a:r>
            <a:r>
              <a:rPr lang="sr-Latn-RS" sz="2400" b="1" dirty="0" smtClean="0"/>
              <a:t>filter</a:t>
            </a:r>
            <a:r>
              <a:rPr lang="en-US" b="1" dirty="0"/>
              <a:t/>
            </a:r>
            <a:br>
              <a:rPr lang="en-US" b="1" dirty="0"/>
            </a:br>
            <a:endParaRPr lang="en-US" dirty="0"/>
          </a:p>
        </p:txBody>
      </p:sp>
      <p:sp>
        <p:nvSpPr>
          <p:cNvPr id="3" name="Content Placeholder 2"/>
          <p:cNvSpPr>
            <a:spLocks noGrp="1"/>
          </p:cNvSpPr>
          <p:nvPr>
            <p:ph idx="1"/>
          </p:nvPr>
        </p:nvSpPr>
        <p:spPr>
          <a:xfrm>
            <a:off x="1097280" y="1845734"/>
            <a:ext cx="10058400" cy="4031191"/>
          </a:xfrm>
        </p:spPr>
        <p:txBody>
          <a:bodyPr>
            <a:normAutofit/>
          </a:bodyPr>
          <a:lstStyle/>
          <a:p>
            <a:pPr algn="just"/>
            <a:r>
              <a:rPr lang="sr-Latn-RS" dirty="0"/>
              <a:t>Brightness predstavlja filter koji postojeću zadatu sliku osvetljuje ili potamnjuje na osnovu zadatog </a:t>
            </a:r>
            <a:r>
              <a:rPr lang="sr-Latn-RS" i="1" dirty="0"/>
              <a:t>scale</a:t>
            </a:r>
            <a:r>
              <a:rPr lang="sr-Latn-RS" dirty="0"/>
              <a:t> parametra koji predstavlja intenzitet. </a:t>
            </a:r>
            <a:endParaRPr lang="sr-Latn-RS" dirty="0" smtClean="0"/>
          </a:p>
          <a:p>
            <a:pPr algn="just"/>
            <a:r>
              <a:rPr lang="sr-Latn-RS" dirty="0" smtClean="0"/>
              <a:t>Svaka od vrednosti kompnente </a:t>
            </a:r>
            <a:r>
              <a:rPr lang="sr-Latn-RS" i="1" dirty="0" smtClean="0"/>
              <a:t>RGB </a:t>
            </a:r>
            <a:r>
              <a:rPr lang="sr-Latn-RS" dirty="0" smtClean="0"/>
              <a:t>povećava se za navedeni </a:t>
            </a:r>
            <a:r>
              <a:rPr lang="sr-Latn-RS" i="1" dirty="0" smtClean="0"/>
              <a:t>scale</a:t>
            </a:r>
            <a:r>
              <a:rPr lang="sr-Latn-RS" dirty="0" smtClean="0"/>
              <a:t> faktor koji može biti pozitivan ili negativan broj između </a:t>
            </a:r>
            <a:r>
              <a:rPr lang="sr-Latn-RS" i="1" dirty="0" smtClean="0"/>
              <a:t>-255 </a:t>
            </a:r>
            <a:r>
              <a:rPr lang="sr-Latn-RS" dirty="0" smtClean="0"/>
              <a:t>i </a:t>
            </a:r>
            <a:r>
              <a:rPr lang="sr-Latn-RS" i="1" dirty="0" smtClean="0"/>
              <a:t>255</a:t>
            </a:r>
            <a:r>
              <a:rPr lang="sr-Latn-RS" dirty="0" smtClean="0"/>
              <a:t>. </a:t>
            </a:r>
          </a:p>
          <a:p>
            <a:pPr algn="just"/>
            <a:r>
              <a:rPr lang="sr-Latn-RS" dirty="0" smtClean="0"/>
              <a:t>U slučaju prekoračenja neke od granica (donje ili gornje) postavlja se minimalna ili maksimalna dozvoljena vrednost respektivno odnosno 0 ili 255.</a:t>
            </a:r>
            <a:endParaRPr lang="sr-Latn-RS" i="1" dirty="0" smtClean="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1202055" y="4019233"/>
            <a:ext cx="2888298" cy="1669600"/>
          </a:xfrm>
          <a:prstGeom prst="rect">
            <a:avLst/>
          </a:prstGeom>
        </p:spPr>
      </p:pic>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4482147" y="4014973"/>
            <a:ext cx="2889504" cy="1673860"/>
          </a:xfrm>
          <a:prstGeom prst="rect">
            <a:avLst/>
          </a:prstGeom>
        </p:spPr>
      </p:pic>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7763445" y="4014973"/>
            <a:ext cx="2889504" cy="1673352"/>
          </a:xfrm>
          <a:prstGeom prst="rect">
            <a:avLst/>
          </a:prstGeom>
        </p:spPr>
      </p:pic>
      <p:sp>
        <p:nvSpPr>
          <p:cNvPr id="9" name="Text Box 342"/>
          <p:cNvSpPr txBox="1"/>
          <p:nvPr/>
        </p:nvSpPr>
        <p:spPr>
          <a:xfrm>
            <a:off x="1436052" y="5688325"/>
            <a:ext cx="2176145" cy="2769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Originalna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pre primene brightness filtera</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343"/>
          <p:cNvSpPr txBox="1"/>
          <p:nvPr/>
        </p:nvSpPr>
        <p:spPr>
          <a:xfrm>
            <a:off x="4825364" y="5688325"/>
            <a:ext cx="2171700" cy="2769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nakon primene brightness filtera sa scale faktorom 85</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 Box 344"/>
          <p:cNvSpPr txBox="1"/>
          <p:nvPr/>
        </p:nvSpPr>
        <p:spPr>
          <a:xfrm>
            <a:off x="8101647" y="5688325"/>
            <a:ext cx="2166620" cy="27699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sr-Latn-RS" sz="900" b="1" dirty="0" smtClean="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Slika </a:t>
            </a:r>
            <a:r>
              <a:rPr lang="sr-Latn-R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rPr>
              <a:t>nakon primene brightness filtera sa scale faktorom -114</a:t>
            </a:r>
            <a:endParaRPr lang="en-US" sz="900" b="1" dirty="0">
              <a:solidFill>
                <a:srgbClr val="4F81BD"/>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Slide Number Placeholder 13"/>
          <p:cNvSpPr>
            <a:spLocks noGrp="1"/>
          </p:cNvSpPr>
          <p:nvPr>
            <p:ph type="sldNum" sz="quarter" idx="12"/>
          </p:nvPr>
        </p:nvSpPr>
        <p:spPr/>
        <p:txBody>
          <a:bodyPr/>
          <a:lstStyle/>
          <a:p>
            <a:fld id="{4CE482DC-2269-4F26-9D2A-7E44B1A4CD85}" type="slidenum">
              <a:rPr lang="en-US" smtClean="0"/>
              <a:t>9</a:t>
            </a:fld>
            <a:endParaRPr lang="en-US" dirty="0"/>
          </a:p>
        </p:txBody>
      </p:sp>
      <p:sp>
        <p:nvSpPr>
          <p:cNvPr id="15" name="Footer Placeholder 14"/>
          <p:cNvSpPr>
            <a:spLocks noGrp="1"/>
          </p:cNvSpPr>
          <p:nvPr>
            <p:ph type="ftr" sz="quarter" idx="11"/>
          </p:nvPr>
        </p:nvSpPr>
        <p:spPr/>
        <p:txBody>
          <a:bodyPr/>
          <a:lstStyle/>
          <a:p>
            <a:r>
              <a:rPr lang="en-US" smtClean="0"/>
              <a:t>Multimedijalni sistemi</a:t>
            </a:r>
            <a:endParaRPr lang="en-US" dirty="0"/>
          </a:p>
        </p:txBody>
      </p:sp>
    </p:spTree>
    <p:extLst>
      <p:ext uri="{BB962C8B-B14F-4D97-AF65-F5344CB8AC3E}">
        <p14:creationId xmlns:p14="http://schemas.microsoft.com/office/powerpoint/2010/main" val="2219968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272</TotalTime>
  <Words>4711</Words>
  <Application>Microsoft Office PowerPoint</Application>
  <PresentationFormat>Widescreen</PresentationFormat>
  <Paragraphs>552</Paragraphs>
  <Slides>61</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69" baseType="lpstr">
      <vt:lpstr>Arial</vt:lpstr>
      <vt:lpstr>Calibri</vt:lpstr>
      <vt:lpstr>Calibri Light</vt:lpstr>
      <vt:lpstr>Cambria Math</vt:lpstr>
      <vt:lpstr>Courier New</vt:lpstr>
      <vt:lpstr>Times New Roman</vt:lpstr>
      <vt:lpstr>Retrospect</vt:lpstr>
      <vt:lpstr>Equation.DSMT4</vt:lpstr>
      <vt:lpstr>UNIVERZITET U BEOGRADU ELEKTROTEHNIČKI FAKULTET   OBRADA SLIKA NA ANDROID OPERATIVNOM SISTEMU  </vt:lpstr>
      <vt:lpstr>Uvod </vt:lpstr>
      <vt:lpstr>Postavka problema </vt:lpstr>
      <vt:lpstr>Filteri </vt:lpstr>
      <vt:lpstr>Unarni filteri </vt:lpstr>
      <vt:lpstr>Invert filter </vt:lpstr>
      <vt:lpstr>Black and white filter </vt:lpstr>
      <vt:lpstr>Black and white filter </vt:lpstr>
      <vt:lpstr>Brightness filter </vt:lpstr>
      <vt:lpstr>Contrast filter </vt:lpstr>
      <vt:lpstr>Contrast filter </vt:lpstr>
      <vt:lpstr>Flip vertical filter </vt:lpstr>
      <vt:lpstr>Flip horizontal filter </vt:lpstr>
      <vt:lpstr>Grayscale filter </vt:lpstr>
      <vt:lpstr>Grayscale filter </vt:lpstr>
      <vt:lpstr>Gama korekcija filter </vt:lpstr>
      <vt:lpstr>Gama korekcija filter </vt:lpstr>
      <vt:lpstr>Color filter </vt:lpstr>
      <vt:lpstr>Shading filter </vt:lpstr>
      <vt:lpstr>Saturation filter </vt:lpstr>
      <vt:lpstr>Saturation filter </vt:lpstr>
      <vt:lpstr>Hue filter </vt:lpstr>
      <vt:lpstr>Hue filter </vt:lpstr>
      <vt:lpstr>Binarni filteri </vt:lpstr>
      <vt:lpstr>Normal blend filter </vt:lpstr>
      <vt:lpstr>Normal blend filter </vt:lpstr>
      <vt:lpstr>Multiply blend filter </vt:lpstr>
      <vt:lpstr>Multiply blend filter </vt:lpstr>
      <vt:lpstr>Difference blend filter </vt:lpstr>
      <vt:lpstr>Difference blend filter </vt:lpstr>
      <vt:lpstr>Lighter blend filter </vt:lpstr>
      <vt:lpstr>Lighter blend filter </vt:lpstr>
      <vt:lpstr>Darker blend filter </vt:lpstr>
      <vt:lpstr>Darker blend filter </vt:lpstr>
      <vt:lpstr>Konvolucioni filteri </vt:lpstr>
      <vt:lpstr>Blur filter </vt:lpstr>
      <vt:lpstr>Blur filter </vt:lpstr>
      <vt:lpstr>Sharpen filter </vt:lpstr>
      <vt:lpstr>Sharpen filter </vt:lpstr>
      <vt:lpstr>Edge filter </vt:lpstr>
      <vt:lpstr>Edge filter </vt:lpstr>
      <vt:lpstr>Emboss filter </vt:lpstr>
      <vt:lpstr>Emboss filter </vt:lpstr>
      <vt:lpstr>Engrave filter </vt:lpstr>
      <vt:lpstr>Engrave filter </vt:lpstr>
      <vt:lpstr>Smooth filter </vt:lpstr>
      <vt:lpstr>Smooth filter </vt:lpstr>
      <vt:lpstr>Gaussian blur (Gausov blur) filter </vt:lpstr>
      <vt:lpstr>Gaussian blur (Gausov blur) filter </vt:lpstr>
      <vt:lpstr>Prikaz histograma </vt:lpstr>
      <vt:lpstr>Prikaz histograma </vt:lpstr>
      <vt:lpstr>Prikaz histograma u realnom vremenu </vt:lpstr>
      <vt:lpstr>Prikaz histograma u realnom vremenu </vt:lpstr>
      <vt:lpstr>Prikaz histograma u realnom vremenu </vt:lpstr>
      <vt:lpstr>Prikaz histograma u realnom vremenu </vt:lpstr>
      <vt:lpstr>Pregled performansi filtera </vt:lpstr>
      <vt:lpstr>Pregled performansi unarnih filtera </vt:lpstr>
      <vt:lpstr>Pregled performansi gausian blura </vt:lpstr>
      <vt:lpstr>Pregled performansi binarnih operacija </vt:lpstr>
      <vt:lpstr>Zaključak </vt:lpstr>
      <vt:lpstr>Zaključak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milan mladenovic</dc:creator>
  <cp:lastModifiedBy>sofija</cp:lastModifiedBy>
  <cp:revision>150</cp:revision>
  <dcterms:created xsi:type="dcterms:W3CDTF">2014-07-06T14:17:43Z</dcterms:created>
  <dcterms:modified xsi:type="dcterms:W3CDTF">2014-07-07T16:13:48Z</dcterms:modified>
</cp:coreProperties>
</file>